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4"/>
    <p:sldMasterId id="2147483681" r:id="rId5"/>
  </p:sldMasterIdLst>
  <p:notesMasterIdLst>
    <p:notesMasterId r:id="rId22"/>
  </p:notesMasterIdLst>
  <p:handoutMasterIdLst>
    <p:handoutMasterId r:id="rId23"/>
  </p:handoutMasterIdLst>
  <p:sldIdLst>
    <p:sldId id="292" r:id="rId6"/>
    <p:sldId id="258" r:id="rId7"/>
    <p:sldId id="261" r:id="rId8"/>
    <p:sldId id="274" r:id="rId9"/>
    <p:sldId id="262" r:id="rId10"/>
    <p:sldId id="275" r:id="rId11"/>
    <p:sldId id="276" r:id="rId12"/>
    <p:sldId id="277" r:id="rId13"/>
    <p:sldId id="279" r:id="rId14"/>
    <p:sldId id="303" r:id="rId15"/>
    <p:sldId id="305" r:id="rId16"/>
    <p:sldId id="296" r:id="rId17"/>
    <p:sldId id="298" r:id="rId18"/>
    <p:sldId id="297" r:id="rId19"/>
    <p:sldId id="294" r:id="rId20"/>
    <p:sldId id="293" r:id="rId21"/>
  </p:sldIdLst>
  <p:sldSz cx="12192000" cy="6858000"/>
  <p:notesSz cx="7010400" cy="923607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022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492" userDrawn="1">
          <p15:clr>
            <a:srgbClr val="A4A3A4"/>
          </p15:clr>
        </p15:guide>
        <p15:guide id="6" pos="1386" userDrawn="1">
          <p15:clr>
            <a:srgbClr val="A4A3A4"/>
          </p15:clr>
        </p15:guide>
        <p15:guide id="7" pos="2144" userDrawn="1">
          <p15:clr>
            <a:srgbClr val="A4A3A4"/>
          </p15:clr>
        </p15:guide>
        <p15:guide id="8" pos="3791" userDrawn="1">
          <p15:clr>
            <a:srgbClr val="A4A3A4"/>
          </p15:clr>
        </p15:guide>
        <p15:guide id="9" pos="3902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740" userDrawn="1">
          <p15:clr>
            <a:srgbClr val="A4A3A4"/>
          </p15:clr>
        </p15:guide>
        <p15:guide id="12" pos="2912" userDrawn="1">
          <p15:clr>
            <a:srgbClr val="A4A3A4"/>
          </p15:clr>
        </p15:guide>
        <p15:guide id="13" pos="4672" userDrawn="1">
          <p15:clr>
            <a:srgbClr val="A4A3A4"/>
          </p15:clr>
        </p15:guide>
        <p15:guide id="14" pos="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1" clrIdx="0">
    <p:extLst>
      <p:ext uri="{19B8F6BF-5375-455C-9EA6-DF929625EA0E}">
        <p15:presenceInfo xmlns:p15="http://schemas.microsoft.com/office/powerpoint/2012/main" userId="S-1-5-21-3886516207-614674104-608788231-14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7F1A"/>
    <a:srgbClr val="EE7D11"/>
    <a:srgbClr val="535356"/>
    <a:srgbClr val="757477"/>
    <a:srgbClr val="BFBFBF"/>
    <a:srgbClr val="E2E2E2"/>
    <a:srgbClr val="53064F"/>
    <a:srgbClr val="64636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83" autoAdjust="0"/>
  </p:normalViewPr>
  <p:slideViewPr>
    <p:cSldViewPr snapToGrid="0" showGuides="1">
      <p:cViewPr varScale="1">
        <p:scale>
          <a:sx n="122" d="100"/>
          <a:sy n="122" d="100"/>
        </p:scale>
        <p:origin x="114" y="552"/>
      </p:cViewPr>
      <p:guideLst>
        <p:guide orient="horz" pos="2298"/>
        <p:guide orient="horz" pos="2160"/>
        <p:guide orient="horz" pos="2022"/>
        <p:guide orient="horz"/>
        <p:guide pos="7492"/>
        <p:guide pos="1386"/>
        <p:guide pos="2144"/>
        <p:guide pos="3791"/>
        <p:guide pos="3902"/>
        <p:guide pos="5511"/>
        <p:guide pos="5740"/>
        <p:guide pos="2912"/>
        <p:guide pos="4672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0.14482758620689656"/>
          <c:w val="0.85006973500697347"/>
          <c:h val="0.7103448275862068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0788005578800559"/>
                  <c:y val="2.58620689655172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4C1-4C8F-85D4-3764E45336B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9093444909344491"/>
                  <c:y val="2.58620689655172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C1-4C8F-85D4-3764E45336B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1952</c:v>
                </c:pt>
                <c:pt idx="1">
                  <c:v>3432.2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C1-4C8F-85D4-3764E4533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5180168"/>
        <c:axId val="415179384"/>
      </c:barChart>
      <c:catAx>
        <c:axId val="4151801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5179384"/>
        <c:crosses val="min"/>
        <c:auto val="0"/>
        <c:lblAlgn val="ctr"/>
        <c:lblOffset val="100"/>
        <c:noMultiLvlLbl val="0"/>
      </c:catAx>
      <c:valAx>
        <c:axId val="415179384"/>
        <c:scaling>
          <c:orientation val="minMax"/>
          <c:max val="3432.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51801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84466019417475E-2"/>
          <c:y val="0.22459893048128343"/>
          <c:w val="0.78737864077669906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54368932038835"/>
                  <c:y val="4.01069518716577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A7-4DB3-A070-765A5C82BBE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1354.4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A7-4DB3-A070-765A5C82B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5178208"/>
        <c:axId val="415184480"/>
      </c:barChart>
      <c:catAx>
        <c:axId val="4151782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5184480"/>
        <c:crosses val="min"/>
        <c:auto val="0"/>
        <c:lblAlgn val="ctr"/>
        <c:lblOffset val="100"/>
        <c:noMultiLvlLbl val="0"/>
      </c:catAx>
      <c:valAx>
        <c:axId val="415184480"/>
        <c:scaling>
          <c:orientation val="minMax"/>
          <c:max val="1354.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51782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96774193548388"/>
          <c:y val="0.22459893048128343"/>
          <c:w val="0.21505376344086022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0043010752688173"/>
                  <c:y val="4.010695187165775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41-49DA-B7EC-9D4733A387C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1441.28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41-49DA-B7EC-9D4733A38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5180952"/>
        <c:axId val="415181736"/>
      </c:barChart>
      <c:catAx>
        <c:axId val="41518095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5181736"/>
        <c:crosses val="min"/>
        <c:auto val="0"/>
        <c:lblAlgn val="ctr"/>
        <c:lblOffset val="100"/>
        <c:noMultiLvlLbl val="0"/>
      </c:catAx>
      <c:valAx>
        <c:axId val="415181736"/>
        <c:scaling>
          <c:orientation val="minMax"/>
          <c:max val="1441.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51809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6504854368931"/>
          <c:y val="0.22459893048128343"/>
          <c:w val="0.41941747572815535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0145631067961165"/>
                  <c:y val="4.01069518716577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57-406B-9648-299571DDDF4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2534.1999999999998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57-406B-9648-299571DDD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5182520"/>
        <c:axId val="415186832"/>
      </c:barChart>
      <c:catAx>
        <c:axId val="4151825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5186832"/>
        <c:crosses val="min"/>
        <c:auto val="0"/>
        <c:lblAlgn val="ctr"/>
        <c:lblOffset val="100"/>
        <c:noMultiLvlLbl val="0"/>
      </c:catAx>
      <c:valAx>
        <c:axId val="415186832"/>
        <c:scaling>
          <c:orientation val="minMax"/>
          <c:max val="2534.199999999999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5182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8349514563107"/>
          <c:y val="0.22459893048128343"/>
          <c:w val="0.53398058252427183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5873786407766989"/>
                  <c:y val="4.01069518716577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99-4B97-BEFE-AB383F2F83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1480.2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99-4B97-BEFE-AB383F2F8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5175464"/>
        <c:axId val="415182912"/>
      </c:barChart>
      <c:catAx>
        <c:axId val="41517546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5182912"/>
        <c:crosses val="min"/>
        <c:auto val="0"/>
        <c:lblAlgn val="ctr"/>
        <c:lblOffset val="100"/>
        <c:noMultiLvlLbl val="0"/>
      </c:catAx>
      <c:valAx>
        <c:axId val="415182912"/>
        <c:scaling>
          <c:orientation val="minMax"/>
          <c:max val="1480.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51754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76377217553689E-2"/>
          <c:y val="2.4276377217553689E-2"/>
          <c:w val="0.95144724556489257"/>
          <c:h val="0.9514472455648925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83-407A-89D7-D4CCF18BD176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83-407A-89D7-D4CCF18BD176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50.231072576556592</c:v>
                </c:pt>
                <c:pt idx="1">
                  <c:v>49.768927423443429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83-407A-89D7-D4CCF18BD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13782991202345"/>
          <c:y val="0.17367949865711726"/>
          <c:w val="0.53445747800586507"/>
          <c:h val="0.6526410026857654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325-4C3E-9092-8ECB65ED7861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25-4C3E-9092-8ECB65ED7861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25-4C3E-9092-8ECB65ED7861}"/>
              </c:ext>
            </c:extLst>
          </c:dPt>
          <c:dLbls>
            <c:dLbl>
              <c:idx val="0"/>
              <c:layout>
                <c:manualLayout>
                  <c:x val="5.2052785923753668E-2"/>
                  <c:y val="3.8495971351835273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25-4C3E-9092-8ECB65ED786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5.4252199413489736E-2"/>
                  <c:y val="-4.1181736794986573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25-4C3E-9092-8ECB65ED786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68.477531857813545</c:v>
                </c:pt>
                <c:pt idx="1">
                  <c:v>29.890453834115803</c:v>
                </c:pt>
                <c:pt idx="2">
                  <c:v>1.6320143080706457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25-4C3E-9092-8ECB65ED7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12396694214875"/>
          <c:y val="0.17367949865711726"/>
          <c:w val="0.43034238488783944"/>
          <c:h val="0.6526410026857654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E7A-4805-BFAC-E5E2BEDA58E1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7A-4805-BFAC-E5E2BEDA58E1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E7A-4805-BFAC-E5E2BEDA58E1}"/>
              </c:ext>
            </c:extLst>
          </c:dPt>
          <c:dLbls>
            <c:dLbl>
              <c:idx val="0"/>
              <c:layout>
                <c:manualLayout>
                  <c:x val="2.9515938606847699E-2"/>
                  <c:y val="-2.2381378692927483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7A-4805-BFAC-E5E2BEDA58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2.9515938606847699E-2"/>
                  <c:y val="1.7009847806624886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7A-4805-BFAC-E5E2BEDA58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36.99793266391022</c:v>
                </c:pt>
                <c:pt idx="1">
                  <c:v>62.861783815711746</c:v>
                </c:pt>
                <c:pt idx="2">
                  <c:v>0.14028352037802716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7A-4805-BFAC-E5E2BEDA5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0936-AFBC-492D-B1DF-0A17F1FA7E29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5C28-FC8B-43BD-B7FF-A66A1D766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2654C1-C5CD-478D-BDA2-92604F897846}" type="datetimeFigureOut">
              <a:rPr lang="en-US"/>
              <a:pPr>
                <a:defRPr/>
              </a:pPr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074C66-681B-4E2C-9A73-D6FF753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3"/>
            </a:gs>
            <a:gs pos="82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70085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 rot="16200000">
            <a:off x="-185788" y="4766819"/>
            <a:ext cx="973553" cy="601979"/>
            <a:chOff x="2297168" y="-1729105"/>
            <a:chExt cx="1589032" cy="798322"/>
          </a:xfrm>
        </p:grpSpPr>
        <p:sp>
          <p:nvSpPr>
            <p:cNvPr id="87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88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cxnSp>
        <p:nvCxnSpPr>
          <p:cNvPr id="81" name="Straight Connector 80"/>
          <p:cNvCxnSpPr/>
          <p:nvPr userDrawn="1"/>
        </p:nvCxnSpPr>
        <p:spPr>
          <a:xfrm>
            <a:off x="2833057" y="23774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>
            <a:spLocks/>
          </p:cNvSpPr>
          <p:nvPr userDrawn="1"/>
        </p:nvSpPr>
        <p:spPr>
          <a:xfrm flipH="1">
            <a:off x="3213860" y="6314078"/>
            <a:ext cx="606921" cy="493123"/>
          </a:xfrm>
          <a:prstGeom prst="diamond">
            <a:avLst/>
          </a:prstGeom>
          <a:solidFill>
            <a:srgbClr val="F5C77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5C7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284" y="3930210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Diamond 36"/>
          <p:cNvSpPr>
            <a:spLocks/>
          </p:cNvSpPr>
          <p:nvPr userDrawn="1"/>
        </p:nvSpPr>
        <p:spPr>
          <a:xfrm rot="16200000" flipV="1">
            <a:off x="-264495" y="1105067"/>
            <a:ext cx="1385994" cy="857004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  <a:gd name="connsiteX0" fmla="*/ 0 w 1152144"/>
              <a:gd name="connsiteY0" fmla="*/ 741172 h 741172"/>
              <a:gd name="connsiteX1" fmla="*/ 603697 w 1152144"/>
              <a:gd name="connsiteY1" fmla="*/ 0 h 741172"/>
              <a:gd name="connsiteX2" fmla="*/ 1152144 w 1152144"/>
              <a:gd name="connsiteY2" fmla="*/ 741172 h 741172"/>
              <a:gd name="connsiteX3" fmla="*/ 0 w 1152144"/>
              <a:gd name="connsiteY3" fmla="*/ 741172 h 741172"/>
              <a:gd name="connsiteX0" fmla="*/ 0 w 1152144"/>
              <a:gd name="connsiteY0" fmla="*/ 772922 h 772922"/>
              <a:gd name="connsiteX1" fmla="*/ 599093 w 1152144"/>
              <a:gd name="connsiteY1" fmla="*/ 0 h 772922"/>
              <a:gd name="connsiteX2" fmla="*/ 1152144 w 1152144"/>
              <a:gd name="connsiteY2" fmla="*/ 772922 h 772922"/>
              <a:gd name="connsiteX3" fmla="*/ 0 w 1152144"/>
              <a:gd name="connsiteY3" fmla="*/ 772922 h 772922"/>
              <a:gd name="connsiteX0" fmla="*/ 0 w 1152144"/>
              <a:gd name="connsiteY0" fmla="*/ 798322 h 798322"/>
              <a:gd name="connsiteX1" fmla="*/ 599093 w 1152144"/>
              <a:gd name="connsiteY1" fmla="*/ 0 h 798322"/>
              <a:gd name="connsiteX2" fmla="*/ 1152144 w 1152144"/>
              <a:gd name="connsiteY2" fmla="*/ 798322 h 798322"/>
              <a:gd name="connsiteX3" fmla="*/ 0 w 1152144"/>
              <a:gd name="connsiteY3" fmla="*/ 798322 h 7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798322">
                <a:moveTo>
                  <a:pt x="0" y="798322"/>
                </a:moveTo>
                <a:lnTo>
                  <a:pt x="599093" y="0"/>
                </a:lnTo>
                <a:lnTo>
                  <a:pt x="1152144" y="798322"/>
                </a:lnTo>
                <a:lnTo>
                  <a:pt x="0" y="79832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7004" y="12609"/>
            <a:ext cx="1955732" cy="798322"/>
            <a:chOff x="696316" y="12609"/>
            <a:chExt cx="1589032" cy="798322"/>
          </a:xfrm>
        </p:grpSpPr>
        <p:sp>
          <p:nvSpPr>
            <p:cNvPr id="70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71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pic>
        <p:nvPicPr>
          <p:cNvPr id="42013" name="Picture 29" descr="C:\Users\vmoleva\Desktop\ERG Pics\o_19ovl7tm2hnako1nfb1routivl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7011" y="568858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 userDrawn="1"/>
        </p:nvSpPr>
        <p:spPr bwMode="auto">
          <a:xfrm>
            <a:off x="9107587" y="624672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altLang="en-US" sz="1723" b="1" dirty="0" smtClean="0">
                <a:solidFill>
                  <a:srgbClr val="595959"/>
                </a:solidFill>
                <a:latin typeface="Arial" charset="0"/>
              </a:rPr>
              <a:t>Евразийская Группа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 userDrawn="1"/>
        </p:nvSpPr>
        <p:spPr bwMode="auto">
          <a:xfrm>
            <a:off x="9107587" y="653450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en-GB" altLang="en-US" sz="1723" b="1" dirty="0" smtClean="0">
                <a:solidFill>
                  <a:srgbClr val="595959"/>
                </a:solidFill>
                <a:latin typeface="Arial" charset="0"/>
              </a:rPr>
              <a:t>www.erg.kz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2019" name="Picture 35" descr="C:\Users\vmoleva\Downloads\o_19ovpf6av6fprie1ont1r5adq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064" y="5101640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52" name="Diamond 36"/>
          <p:cNvSpPr>
            <a:spLocks/>
          </p:cNvSpPr>
          <p:nvPr userDrawn="1"/>
        </p:nvSpPr>
        <p:spPr>
          <a:xfrm>
            <a:off x="2827284" y="1786130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2377440"/>
            <a:ext cx="12192000" cy="2103120"/>
          </a:xfrm>
          <a:prstGeom prst="rect">
            <a:avLst/>
          </a:prstGeom>
          <a:solidFill>
            <a:srgbClr val="EF8A2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4934225" y="2587513"/>
            <a:ext cx="6648176" cy="1682977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algn="l">
              <a:defRPr sz="3446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iamond 1"/>
          <p:cNvSpPr>
            <a:spLocks/>
          </p:cNvSpPr>
          <p:nvPr userDrawn="1"/>
        </p:nvSpPr>
        <p:spPr>
          <a:xfrm>
            <a:off x="3569515" y="4505869"/>
            <a:ext cx="1418023" cy="1152144"/>
          </a:xfrm>
          <a:prstGeom prst="diamond">
            <a:avLst/>
          </a:prstGeom>
          <a:solidFill>
            <a:srgbClr val="E2E2E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24" name="Picture 4" descr="C:\Users\Kaharmanov\Desktop\1.jpg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205" y="2692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vmoleva\Desktop\ERG Pics\2472516_470.jpg"/>
          <p:cNvPicPr>
            <a:picLocks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758" y="449224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amond 34"/>
          <p:cNvSpPr>
            <a:spLocks/>
          </p:cNvSpPr>
          <p:nvPr userDrawn="1"/>
        </p:nvSpPr>
        <p:spPr>
          <a:xfrm>
            <a:off x="3557011" y="1196596"/>
            <a:ext cx="1418023" cy="1152144"/>
          </a:xfrm>
          <a:prstGeom prst="diamond">
            <a:avLst/>
          </a:prstGeom>
          <a:solidFill>
            <a:srgbClr val="F9DFB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33" name="Picture 49" descr="C:\Users\vmoleva\Desktop\Picture1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 bwMode="auto">
          <a:xfrm>
            <a:off x="-35726" y="1182624"/>
            <a:ext cx="4144745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840793" y="252738"/>
            <a:ext cx="1418023" cy="1152144"/>
            <a:chOff x="3479682" y="631955"/>
            <a:chExt cx="1152144" cy="1152144"/>
          </a:xfrm>
        </p:grpSpPr>
        <p:pic>
          <p:nvPicPr>
            <p:cNvPr id="42030" name="Picture 46" descr="C:\Users\vmoleva\Desktop\ERG Pics\Ferroalloys 2.jpg"/>
            <p:cNvPicPr>
              <a:picLocks noChangeArrowheads="1"/>
            </p:cNvPicPr>
            <p:nvPr userDrawn="1"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9682" y="631955"/>
              <a:ext cx="1152144" cy="1152144"/>
            </a:xfrm>
            <a:prstGeom prst="diamond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iamond 35"/>
            <p:cNvSpPr>
              <a:spLocks/>
            </p:cNvSpPr>
            <p:nvPr userDrawn="1"/>
          </p:nvSpPr>
          <p:spPr>
            <a:xfrm>
              <a:off x="3479682" y="631955"/>
              <a:ext cx="1152144" cy="1152144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sp>
        <p:nvSpPr>
          <p:cNvPr id="38" name="Diamond 37"/>
          <p:cNvSpPr>
            <a:spLocks/>
          </p:cNvSpPr>
          <p:nvPr userDrawn="1"/>
        </p:nvSpPr>
        <p:spPr>
          <a:xfrm>
            <a:off x="4312384" y="5063998"/>
            <a:ext cx="1436780" cy="1198880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2" name="Diamond 41"/>
          <p:cNvSpPr>
            <a:spLocks/>
          </p:cNvSpPr>
          <p:nvPr userDrawn="1"/>
        </p:nvSpPr>
        <p:spPr>
          <a:xfrm>
            <a:off x="618622" y="4491736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6" name="Diamond 45"/>
          <p:cNvSpPr>
            <a:spLocks/>
          </p:cNvSpPr>
          <p:nvPr userDrawn="1"/>
        </p:nvSpPr>
        <p:spPr>
          <a:xfrm flipH="1">
            <a:off x="3194304" y="688759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7" name="Diamond 46"/>
          <p:cNvSpPr>
            <a:spLocks/>
          </p:cNvSpPr>
          <p:nvPr userDrawn="1"/>
        </p:nvSpPr>
        <p:spPr>
          <a:xfrm flipH="1">
            <a:off x="2988559" y="6006031"/>
            <a:ext cx="1036944" cy="842517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8" name="Diamond 47"/>
          <p:cNvSpPr>
            <a:spLocks/>
          </p:cNvSpPr>
          <p:nvPr userDrawn="1"/>
        </p:nvSpPr>
        <p:spPr>
          <a:xfrm flipH="1">
            <a:off x="5074373" y="20175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9" name="Diamond 48"/>
          <p:cNvSpPr>
            <a:spLocks/>
          </p:cNvSpPr>
          <p:nvPr userDrawn="1"/>
        </p:nvSpPr>
        <p:spPr>
          <a:xfrm flipH="1">
            <a:off x="2821466" y="2852928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57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50" name="Diamond 49"/>
          <p:cNvSpPr>
            <a:spLocks/>
          </p:cNvSpPr>
          <p:nvPr userDrawn="1"/>
        </p:nvSpPr>
        <p:spPr>
          <a:xfrm flipH="1">
            <a:off x="1102178" y="541494"/>
            <a:ext cx="1070447" cy="869738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1" name="Diamond 36"/>
          <p:cNvSpPr>
            <a:spLocks/>
          </p:cNvSpPr>
          <p:nvPr userDrawn="1"/>
        </p:nvSpPr>
        <p:spPr>
          <a:xfrm>
            <a:off x="754602" y="5851216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2" name="Diamond 61"/>
          <p:cNvSpPr>
            <a:spLocks/>
          </p:cNvSpPr>
          <p:nvPr userDrawn="1"/>
        </p:nvSpPr>
        <p:spPr>
          <a:xfrm flipH="1">
            <a:off x="1339356" y="1211072"/>
            <a:ext cx="2736010" cy="4435856"/>
          </a:xfrm>
          <a:custGeom>
            <a:avLst/>
            <a:gdLst>
              <a:gd name="connsiteX0" fmla="*/ 0 w 4446016"/>
              <a:gd name="connsiteY0" fmla="*/ 2223008 h 4446016"/>
              <a:gd name="connsiteX1" fmla="*/ 2223008 w 4446016"/>
              <a:gd name="connsiteY1" fmla="*/ 0 h 4446016"/>
              <a:gd name="connsiteX2" fmla="*/ 4446016 w 4446016"/>
              <a:gd name="connsiteY2" fmla="*/ 2223008 h 4446016"/>
              <a:gd name="connsiteX3" fmla="*/ 2223008 w 4446016"/>
              <a:gd name="connsiteY3" fmla="*/ 4446016 h 4446016"/>
              <a:gd name="connsiteX4" fmla="*/ 0 w 4446016"/>
              <a:gd name="connsiteY4" fmla="*/ 2223008 h 4446016"/>
              <a:gd name="connsiteX0" fmla="*/ 0 w 2223008"/>
              <a:gd name="connsiteY0" fmla="*/ 2223008 h 4446016"/>
              <a:gd name="connsiteX1" fmla="*/ 2223008 w 2223008"/>
              <a:gd name="connsiteY1" fmla="*/ 0 h 4446016"/>
              <a:gd name="connsiteX2" fmla="*/ 2223008 w 2223008"/>
              <a:gd name="connsiteY2" fmla="*/ 4446016 h 4446016"/>
              <a:gd name="connsiteX3" fmla="*/ 0 w 2223008"/>
              <a:gd name="connsiteY3" fmla="*/ 2223008 h 4446016"/>
              <a:gd name="connsiteX0" fmla="*/ 2223008 w 2314448"/>
              <a:gd name="connsiteY0" fmla="*/ 4354576 h 4354576"/>
              <a:gd name="connsiteX1" fmla="*/ 0 w 2314448"/>
              <a:gd name="connsiteY1" fmla="*/ 2131568 h 4354576"/>
              <a:gd name="connsiteX2" fmla="*/ 2314448 w 2314448"/>
              <a:gd name="connsiteY2" fmla="*/ 0 h 4354576"/>
              <a:gd name="connsiteX0" fmla="*/ 2223008 w 2223008"/>
              <a:gd name="connsiteY0" fmla="*/ 4367276 h 4367276"/>
              <a:gd name="connsiteX1" fmla="*/ 0 w 2223008"/>
              <a:gd name="connsiteY1" fmla="*/ 2144268 h 4367276"/>
              <a:gd name="connsiteX2" fmla="*/ 2174748 w 2223008"/>
              <a:gd name="connsiteY2" fmla="*/ 0 h 4367276"/>
              <a:gd name="connsiteX0" fmla="*/ 2223008 w 2223008"/>
              <a:gd name="connsiteY0" fmla="*/ 4405376 h 4405376"/>
              <a:gd name="connsiteX1" fmla="*/ 0 w 2223008"/>
              <a:gd name="connsiteY1" fmla="*/ 2182368 h 4405376"/>
              <a:gd name="connsiteX2" fmla="*/ 2212848 w 2223008"/>
              <a:gd name="connsiteY2" fmla="*/ 0 h 4405376"/>
              <a:gd name="connsiteX0" fmla="*/ 2223008 w 2223008"/>
              <a:gd name="connsiteY0" fmla="*/ 4435856 h 4435856"/>
              <a:gd name="connsiteX1" fmla="*/ 0 w 2223008"/>
              <a:gd name="connsiteY1" fmla="*/ 2212848 h 4435856"/>
              <a:gd name="connsiteX2" fmla="*/ 2212848 w 2223008"/>
              <a:gd name="connsiteY2" fmla="*/ 0 h 44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008" h="4435856">
                <a:moveTo>
                  <a:pt x="2223008" y="4435856"/>
                </a:moveTo>
                <a:lnTo>
                  <a:pt x="0" y="2212848"/>
                </a:lnTo>
                <a:lnTo>
                  <a:pt x="2212848" y="0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bg1">
                        <a:alpha val="82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4" name="Diamond 63"/>
          <p:cNvSpPr>
            <a:spLocks/>
          </p:cNvSpPr>
          <p:nvPr userDrawn="1"/>
        </p:nvSpPr>
        <p:spPr>
          <a:xfrm flipH="1">
            <a:off x="3571486" y="1193120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7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53" name="Picture 7" descr="https://www.eurasianresources.lu/uploads/1/images/VWVFNqlj.jpg"/>
          <p:cNvPicPr>
            <a:picLocks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0" y="-1704"/>
            <a:ext cx="1857881" cy="1509528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33057" y="44856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>
            <a:spLocks/>
          </p:cNvSpPr>
          <p:nvPr userDrawn="1"/>
        </p:nvSpPr>
        <p:spPr>
          <a:xfrm flipH="1">
            <a:off x="4349730" y="4632960"/>
            <a:ext cx="709012" cy="576072"/>
          </a:xfrm>
          <a:prstGeom prst="diamon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25" name="Picture 41" descr="C:\Users\vmoleva\Desktop\ERG Pics\Iron Ore 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4514" y="5091879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pic>
        <p:nvPicPr>
          <p:cNvPr id="59" name="Picture 5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1" y="569112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ight Triangle 12"/>
          <p:cNvSpPr/>
          <p:nvPr userDrawn="1"/>
        </p:nvSpPr>
        <p:spPr>
          <a:xfrm>
            <a:off x="-1" y="5797040"/>
            <a:ext cx="1323510" cy="10609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86" name="Diamond 85"/>
          <p:cNvSpPr>
            <a:spLocks/>
          </p:cNvSpPr>
          <p:nvPr userDrawn="1"/>
        </p:nvSpPr>
        <p:spPr>
          <a:xfrm>
            <a:off x="3352035" y="42933"/>
            <a:ext cx="922166" cy="749260"/>
          </a:xfrm>
          <a:prstGeom prst="diamond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82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87" y="4585005"/>
            <a:ext cx="2831195" cy="3508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FontTx/>
              <a:buNone/>
              <a:defRPr sz="1723" baseline="0">
                <a:solidFill>
                  <a:schemeClr val="accent1"/>
                </a:solidFill>
              </a:defRPr>
            </a:lvl1pPr>
            <a:lvl2pPr>
              <a:defRPr sz="1723"/>
            </a:lvl2pPr>
            <a:lvl3pPr>
              <a:defRPr sz="1477"/>
            </a:lvl3pPr>
            <a:lvl4pPr>
              <a:defRPr sz="1354"/>
            </a:lvl4pPr>
            <a:lvl5pPr>
              <a:defRPr sz="1354"/>
            </a:lvl5pPr>
          </a:lstStyle>
          <a:p>
            <a:pPr lvl="0"/>
            <a:r>
              <a:rPr lang="en-US" dirty="0" smtClean="0"/>
              <a:t>Date, place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8" y="0"/>
            <a:ext cx="4479857" cy="2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5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8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7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87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6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6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599" y="1600202"/>
            <a:ext cx="109728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723" b="0" baseline="0">
                <a:latin typeface="Arial" pitchFamily="34" charset="0"/>
                <a:cs typeface="Arial" pitchFamily="34" charset="0"/>
              </a:defRPr>
            </a:lvl1pPr>
            <a:lvl2pPr marL="562722" indent="-275500">
              <a:buClrTx/>
              <a:buFont typeface="Arial" pitchFamily="34" charset="0"/>
              <a:buChar char="•"/>
              <a:defRPr sz="1723" b="0">
                <a:latin typeface="Arial" pitchFamily="34" charset="0"/>
                <a:cs typeface="Arial" pitchFamily="34" charset="0"/>
              </a:defRPr>
            </a:lvl2pPr>
            <a:lvl3pPr marL="1406804" indent="-281361">
              <a:buFont typeface="Arial" pitchFamily="34" charset="0"/>
              <a:buChar char="­"/>
              <a:defRPr>
                <a:latin typeface="Arial" pitchFamily="34" charset="0"/>
                <a:cs typeface="Arial" pitchFamily="34" charset="0"/>
              </a:defRPr>
            </a:lvl3pPr>
            <a:lvl4pPr marL="1125444" indent="-275500">
              <a:buClrTx/>
              <a:defRPr sz="1723" b="0">
                <a:latin typeface="Arial" pitchFamily="34" charset="0"/>
                <a:cs typeface="Arial" pitchFamily="34" charset="0"/>
              </a:defRPr>
            </a:lvl4pPr>
            <a:lvl5pPr marL="1473237" indent="-205160">
              <a:buFont typeface="Arial" pitchFamily="34" charset="0"/>
              <a:buChar char="­"/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4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97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9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9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07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9" y="3354894"/>
            <a:ext cx="10924879" cy="710194"/>
          </a:xfrm>
          <a:prstGeom prst="rect">
            <a:avLst/>
          </a:prstGeom>
          <a:solidFill>
            <a:schemeClr val="tx2"/>
          </a:solidFill>
        </p:spPr>
        <p:txBody>
          <a:bodyPr tIns="182880" bIns="182880" anchor="ctr">
            <a:spAutoFit/>
          </a:bodyPr>
          <a:lstStyle>
            <a:lvl1pPr marL="0" indent="0">
              <a:buNone/>
              <a:defRPr sz="221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slide divider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4455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 userDrawn="1"/>
        </p:nvSpPr>
        <p:spPr>
          <a:xfrm>
            <a:off x="0" y="2383849"/>
            <a:ext cx="12192000" cy="210312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45169" y="2612449"/>
            <a:ext cx="7737231" cy="1645920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431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-14615" y="2391351"/>
            <a:ext cx="3343969" cy="208811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3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532" y="2612449"/>
            <a:ext cx="1242646" cy="164592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FontTx/>
              <a:buNone/>
              <a:defRPr sz="7385" b="1">
                <a:solidFill>
                  <a:schemeClr val="bg1"/>
                </a:solidFill>
              </a:defRPr>
            </a:lvl1pPr>
            <a:lvl2pPr marL="562722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25444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688165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250887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52957" y="2372360"/>
            <a:ext cx="1329543" cy="2126098"/>
            <a:chOff x="1668027" y="2387482"/>
            <a:chExt cx="1080254" cy="2118596"/>
          </a:xfrm>
        </p:grpSpPr>
        <p:sp>
          <p:nvSpPr>
            <p:cNvPr id="73" name="Pentagon 72"/>
            <p:cNvSpPr/>
            <p:nvPr userDrawn="1"/>
          </p:nvSpPr>
          <p:spPr>
            <a:xfrm>
              <a:off x="1696603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  <p:sp>
          <p:nvSpPr>
            <p:cNvPr id="76" name="Pentagon 72"/>
            <p:cNvSpPr/>
            <p:nvPr userDrawn="1"/>
          </p:nvSpPr>
          <p:spPr>
            <a:xfrm>
              <a:off x="1668027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2373C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2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6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065374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7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 smtClean="0">
                <a:solidFill>
                  <a:schemeClr val="tx1"/>
                </a:solidFill>
              </a:rPr>
              <a:t>Click to add slide title</a:t>
            </a:r>
            <a:endParaRPr lang="en-US" sz="2954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7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5" name="Слайд think-cell" r:id="rId23" imgW="594" imgH="595" progId="TCLayout.ActiveDocument.1">
                  <p:embed/>
                </p:oleObj>
              </mc:Choice>
              <mc:Fallback>
                <p:oleObj name="Слайд think-cell" r:id="rId23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29F11A-CAD2-4FD2-9793-0DC6E98D19B3}" type="slidenum">
              <a:rPr lang="ru-RU" sz="1200" smtClean="0">
                <a:solidFill>
                  <a:srgbClr val="32373C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 smtClean="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988" y="37816"/>
            <a:ext cx="808289" cy="6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78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pos="815">
          <p15:clr>
            <a:srgbClr val="A4A3A4"/>
          </p15:clr>
        </p15:guide>
        <p15:guide id="5" pos="1338">
          <p15:clr>
            <a:srgbClr val="A4A3A4"/>
          </p15:clr>
        </p15:guide>
        <p15:guide id="6" pos="723">
          <p15:clr>
            <a:srgbClr val="A4A3A4"/>
          </p15:clr>
        </p15:guide>
        <p15:guide id="7" pos="200">
          <p15:clr>
            <a:srgbClr val="A4A3A4"/>
          </p15:clr>
        </p15:guide>
        <p15:guide id="8" pos="1430">
          <p15:clr>
            <a:srgbClr val="A4A3A4"/>
          </p15:clr>
        </p15:guide>
        <p15:guide id="9" pos="1949">
          <p15:clr>
            <a:srgbClr val="A4A3A4"/>
          </p15:clr>
        </p15:guide>
        <p15:guide id="10" pos="2043">
          <p15:clr>
            <a:srgbClr val="A4A3A4"/>
          </p15:clr>
        </p15:guide>
        <p15:guide id="11" pos="2565">
          <p15:clr>
            <a:srgbClr val="A4A3A4"/>
          </p15:clr>
        </p15:guide>
        <p15:guide id="12" pos="2657">
          <p15:clr>
            <a:srgbClr val="A4A3A4"/>
          </p15:clr>
        </p15:guide>
        <p15:guide id="13" pos="3182">
          <p15:clr>
            <a:srgbClr val="A4A3A4"/>
          </p15:clr>
        </p15:guide>
        <p15:guide id="14" pos="3272">
          <p15:clr>
            <a:srgbClr val="A4A3A4"/>
          </p15:clr>
        </p15:guide>
        <p15:guide id="15" pos="3795">
          <p15:clr>
            <a:srgbClr val="A4A3A4"/>
          </p15:clr>
        </p15:guide>
        <p15:guide id="16" pos="3885">
          <p15:clr>
            <a:srgbClr val="A4A3A4"/>
          </p15:clr>
        </p15:guide>
        <p15:guide id="17" pos="4409">
          <p15:clr>
            <a:srgbClr val="A4A3A4"/>
          </p15:clr>
        </p15:guide>
        <p15:guide id="18" pos="4502">
          <p15:clr>
            <a:srgbClr val="A4A3A4"/>
          </p15:clr>
        </p15:guide>
        <p15:guide id="19" pos="5024">
          <p15:clr>
            <a:srgbClr val="A4A3A4"/>
          </p15:clr>
        </p15:guide>
        <p15:guide id="20" pos="5114">
          <p15:clr>
            <a:srgbClr val="A4A3A4"/>
          </p15:clr>
        </p15:guide>
        <p15:guide id="21" pos="5637">
          <p15:clr>
            <a:srgbClr val="A4A3A4"/>
          </p15:clr>
        </p15:guide>
        <p15:guide id="22" pos="5726">
          <p15:clr>
            <a:srgbClr val="A4A3A4"/>
          </p15:clr>
        </p15:guide>
        <p15:guide id="23" pos="6251">
          <p15:clr>
            <a:srgbClr val="A4A3A4"/>
          </p15:clr>
        </p15:guide>
        <p15:guide id="24" pos="6341">
          <p15:clr>
            <a:srgbClr val="A4A3A4"/>
          </p15:clr>
        </p15:guide>
        <p15:guide id="25" pos="6866">
          <p15:clr>
            <a:srgbClr val="A4A3A4"/>
          </p15:clr>
        </p15:guide>
        <p15:guide id="26" pos="6956">
          <p15:clr>
            <a:srgbClr val="A4A3A4"/>
          </p15:clr>
        </p15:guide>
        <p15:guide id="27" orient="horz" pos="444">
          <p15:clr>
            <a:srgbClr val="A4A3A4"/>
          </p15:clr>
        </p15:guide>
        <p15:guide id="28" orient="horz" pos="1589">
          <p15:clr>
            <a:srgbClr val="A4A3A4"/>
          </p15:clr>
        </p15:guide>
        <p15:guide id="29" orient="horz" pos="2158">
          <p15:clr>
            <a:srgbClr val="A4A3A4"/>
          </p15:clr>
        </p15:guide>
        <p15:guide id="30" orient="horz" pos="3303">
          <p15:clr>
            <a:srgbClr val="A4A3A4"/>
          </p15:clr>
        </p15:guide>
        <p15:guide id="31" orient="horz" pos="1017">
          <p15:clr>
            <a:srgbClr val="A4A3A4"/>
          </p15:clr>
        </p15:guide>
        <p15:guide id="32" orient="horz" pos="936">
          <p15:clr>
            <a:srgbClr val="A4A3A4"/>
          </p15:clr>
        </p15:guide>
        <p15:guide id="33" orient="horz" pos="97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chart" Target="../charts/chart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chart" Target="../charts/chart1.xml"/><Relationship Id="rId2" Type="http://schemas.openxmlformats.org/officeDocument/2006/relationships/tags" Target="../tags/tag53.xml"/><Relationship Id="rId16" Type="http://schemas.openxmlformats.org/officeDocument/2006/relationships/chart" Target="../charts/chart5.xml"/><Relationship Id="rId1" Type="http://schemas.openxmlformats.org/officeDocument/2006/relationships/vmlDrawing" Target="../drawings/vmlDrawing32.vml"/><Relationship Id="rId6" Type="http://schemas.openxmlformats.org/officeDocument/2006/relationships/tags" Target="../tags/tag57.xml"/><Relationship Id="rId11" Type="http://schemas.openxmlformats.org/officeDocument/2006/relationships/image" Target="../media/image23.emf"/><Relationship Id="rId5" Type="http://schemas.openxmlformats.org/officeDocument/2006/relationships/tags" Target="../tags/tag56.xml"/><Relationship Id="rId15" Type="http://schemas.openxmlformats.org/officeDocument/2006/relationships/chart" Target="../charts/chart4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14.xml"/><Relationship Id="rId1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14.xml"/><Relationship Id="rId3" Type="http://schemas.openxmlformats.org/officeDocument/2006/relationships/tags" Target="../tags/tag61.xml"/><Relationship Id="rId21" Type="http://schemas.openxmlformats.org/officeDocument/2006/relationships/chart" Target="../charts/chart6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33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chart" Target="../charts/chart8.xml"/><Relationship Id="rId10" Type="http://schemas.openxmlformats.org/officeDocument/2006/relationships/tags" Target="../tags/tag68.xml"/><Relationship Id="rId19" Type="http://schemas.openxmlformats.org/officeDocument/2006/relationships/oleObject" Target="../embeddings/oleObject33.bin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26.jpg"/><Relationship Id="rId2" Type="http://schemas.openxmlformats.org/officeDocument/2006/relationships/tags" Target="../tags/tag7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АО </a:t>
            </a:r>
            <a:r>
              <a:rPr lang="ru-RU" dirty="0"/>
              <a:t>«Алюминий Казахстана</a:t>
            </a:r>
            <a:r>
              <a:rPr lang="ru-RU" dirty="0" smtClean="0"/>
              <a:t>», 2026 год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6903935" cy="3190122"/>
          </a:xfrm>
        </p:spPr>
        <p:txBody>
          <a:bodyPr/>
          <a:lstStyle/>
          <a:p>
            <a:r>
              <a:rPr lang="ru-RU" dirty="0"/>
              <a:t>Отчет по итогам </a:t>
            </a:r>
            <a:r>
              <a:rPr lang="ru-RU" dirty="0" smtClean="0"/>
              <a:t>2025 </a:t>
            </a:r>
            <a:r>
              <a:rPr lang="ru-RU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 по предоставлению регулируемых услуг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7421522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Слайд think-cell" r:id="rId10" imgW="395" imgH="396" progId="TCLayout.ActiveDocument.1">
                  <p:embed/>
                </p:oleObj>
              </mc:Choice>
              <mc:Fallback>
                <p:oleObj name="Слайд think-cell" r:id="rId10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err="1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основных финансово-экономических показателях </a:t>
            </a:r>
            <a:r>
              <a:rPr lang="ru-RU" dirty="0" smtClean="0"/>
              <a:t>деятельности АО «Алюминий Казахстана» по </a:t>
            </a:r>
            <a:r>
              <a:rPr lang="ru-RU" dirty="0"/>
              <a:t>регулируемой деятельности (производство тепловой энергии)</a:t>
            </a:r>
            <a:endParaRPr lang="en-US" b="0" i="1" dirty="0"/>
          </a:p>
        </p:txBody>
      </p:sp>
      <p:sp>
        <p:nvSpPr>
          <p:cNvPr id="36" name="Freeform 140"/>
          <p:cNvSpPr/>
          <p:nvPr/>
        </p:nvSpPr>
        <p:spPr>
          <a:xfrm>
            <a:off x="2641600" y="1174750"/>
            <a:ext cx="7007225" cy="4608513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22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85178335"/>
              </p:ext>
            </p:extLst>
          </p:nvPr>
        </p:nvGraphicFramePr>
        <p:xfrm>
          <a:off x="4465638" y="1970088"/>
          <a:ext cx="455295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0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91061696"/>
              </p:ext>
            </p:extLst>
          </p:nvPr>
        </p:nvGraphicFramePr>
        <p:xfrm>
          <a:off x="4459288" y="1174750"/>
          <a:ext cx="3270250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805113" y="1535113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7175" y="2347952"/>
            <a:ext cx="16684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</a:t>
            </a:r>
          </a:p>
          <a:p>
            <a:r>
              <a:rPr lang="ru-RU" sz="1200" dirty="0" smtClean="0">
                <a:latin typeface="+mn-lt"/>
              </a:rPr>
              <a:t>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5113" y="3044825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</a:t>
            </a:r>
          </a:p>
          <a:p>
            <a:r>
              <a:rPr lang="ru-RU" sz="1200" dirty="0" smtClean="0">
                <a:latin typeface="+mn-lt"/>
              </a:rPr>
              <a:t>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1937" y="4431053"/>
            <a:ext cx="150653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93999" y="3759757"/>
            <a:ext cx="15287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Убыток, </a:t>
            </a:r>
          </a:p>
          <a:p>
            <a:r>
              <a:rPr lang="ru-RU" sz="1200" dirty="0" smtClean="0">
                <a:latin typeface="+mn-lt"/>
              </a:rPr>
              <a:t>млн. тенге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24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61236"/>
              </p:ext>
            </p:extLst>
          </p:nvPr>
        </p:nvGraphicFramePr>
        <p:xfrm>
          <a:off x="3400425" y="4779963"/>
          <a:ext cx="3690938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797175" y="527208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23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501866303"/>
              </p:ext>
            </p:extLst>
          </p:nvPr>
        </p:nvGraphicFramePr>
        <p:xfrm>
          <a:off x="3857625" y="4024313"/>
          <a:ext cx="3270250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1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73018099"/>
              </p:ext>
            </p:extLst>
          </p:nvPr>
        </p:nvGraphicFramePr>
        <p:xfrm>
          <a:off x="4044950" y="3332163"/>
          <a:ext cx="3270250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29070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1686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Слайд think-cell" r:id="rId19" imgW="395" imgH="396" progId="TCLayout.ActiveDocument.1">
                  <p:embed/>
                </p:oleObj>
              </mc:Choice>
              <mc:Fallback>
                <p:oleObj name="Слайд think-cell" r:id="rId19" imgW="395" imgH="396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объемах предоставленных регулируемых услуг</a:t>
            </a:r>
          </a:p>
        </p:txBody>
      </p:sp>
      <p:graphicFrame>
        <p:nvGraphicFramePr>
          <p:cNvPr id="4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7809829"/>
              </p:ext>
            </p:extLst>
          </p:nvPr>
        </p:nvGraphicFramePr>
        <p:xfrm>
          <a:off x="4294188" y="1862138"/>
          <a:ext cx="340042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" name="Прямоугольник 4"/>
          <p:cNvSpPr/>
          <p:nvPr>
            <p:custDataLst>
              <p:tags r:id="rId4"/>
            </p:custDataLst>
          </p:nvPr>
        </p:nvSpPr>
        <p:spPr bwMode="gray">
          <a:xfrm>
            <a:off x="7067550" y="3489325"/>
            <a:ext cx="550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C0649C3F-ADE7-4F89-975F-1F1DE52333F9}" type="datetime'1 3''5''''''''''''''''4'''''''',''''4'''">
              <a:rPr lang="ru-RU" altLang="en-US" sz="1200" smtClean="0">
                <a:solidFill>
                  <a:schemeClr val="bg1"/>
                </a:solidFill>
              </a:rPr>
              <a:pPr/>
              <a:t>1 354,4</a:t>
            </a:fld>
            <a:endParaRPr lang="ru-RU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7662863" y="3394075"/>
            <a:ext cx="798513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B1AEE67F-1A79-486C-8B37-63D265E568AB}" type="datetime'''''ф''''а''кт'' &#10;з''''а 202''5 ''го''''''''''''''д'''''''''''">
              <a:rPr lang="ru-RU" altLang="en-US" sz="12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факт 
за 2025 год</a:t>
            </a:fld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6"/>
            </p:custDataLst>
          </p:nvPr>
        </p:nvSpPr>
        <p:spPr bwMode="gray">
          <a:xfrm>
            <a:off x="4370388" y="3470275"/>
            <a:ext cx="550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67106AE1-A4AF-4D25-B471-E5792A2BED7F}" type="datetime'1'''''''' 3''''''''''''''''''''''''41'''',''''''''''9'''''">
              <a:rPr lang="ru-RU" altLang="en-US" sz="1200" smtClean="0">
                <a:solidFill>
                  <a:schemeClr val="bg1"/>
                </a:solidFill>
              </a:rPr>
              <a:pPr/>
              <a:t>1 341,9</a:t>
            </a:fld>
            <a:endParaRPr lang="ru-RU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7"/>
            </p:custDataLst>
          </p:nvPr>
        </p:nvSpPr>
        <p:spPr bwMode="auto">
          <a:xfrm>
            <a:off x="3157538" y="3273425"/>
            <a:ext cx="1173163" cy="54768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BD1BDC8F-457A-4F49-AE18-71DE28BD91BC}" type="datetime'пред''ус''мот''рено &#10;в у''твержденн''ой &#10;''тарифно''й с''мете'">
              <a:rPr lang="ru-RU" altLang="en-US" sz="1200" smtClean="0">
                <a:solidFill>
                  <a:schemeClr val="tx1"/>
                </a:solidFill>
                <a:sym typeface="Arial" panose="020B0604020202020204" pitchFamily="34" charset="0"/>
              </a:rPr>
              <a:pPr algn="r"/>
              <a:t>предусмотрено 
в утвержденной 
тарифной смете</a:t>
            </a:fld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" name="Выноска 2 (без границы) 23"/>
          <p:cNvSpPr/>
          <p:nvPr/>
        </p:nvSpPr>
        <p:spPr>
          <a:xfrm>
            <a:off x="7341394" y="1204913"/>
            <a:ext cx="4773111" cy="1358900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90944"/>
              <a:gd name="adj6" fmla="val -19145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ТОО «</a:t>
            </a:r>
            <a:r>
              <a:rPr lang="ru-RU" sz="14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1400" dirty="0">
                <a:solidFill>
                  <a:schemeClr val="tx1"/>
                </a:solidFill>
              </a:rPr>
              <a:t>»  </a:t>
            </a:r>
            <a:r>
              <a:rPr lang="ru-RU" sz="2000" dirty="0" smtClean="0">
                <a:solidFill>
                  <a:schemeClr val="accent1"/>
                </a:solidFill>
              </a:rPr>
              <a:t>501,1 </a:t>
            </a:r>
            <a:r>
              <a:rPr lang="ru-RU" sz="1200" i="1" dirty="0" smtClean="0">
                <a:solidFill>
                  <a:schemeClr val="tx1"/>
                </a:solidFill>
              </a:rPr>
              <a:t>тыс.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ТОО «Павлодарские тепловые сети» </a:t>
            </a:r>
            <a:r>
              <a:rPr lang="ru-RU" sz="2000" dirty="0" smtClean="0">
                <a:solidFill>
                  <a:schemeClr val="accent1"/>
                </a:solidFill>
              </a:rPr>
              <a:t>851,4 </a:t>
            </a:r>
            <a:r>
              <a:rPr lang="ru-RU" sz="1200" i="1" dirty="0" smtClean="0">
                <a:solidFill>
                  <a:schemeClr val="tx1"/>
                </a:solidFill>
              </a:rPr>
              <a:t>тыс</a:t>
            </a:r>
            <a:r>
              <a:rPr lang="ru-RU" sz="1200" i="1" dirty="0">
                <a:solidFill>
                  <a:schemeClr val="tx1"/>
                </a:solidFill>
              </a:rPr>
              <a:t>. </a:t>
            </a:r>
            <a:r>
              <a:rPr lang="ru-RU" sz="1200" i="1" dirty="0" smtClean="0">
                <a:solidFill>
                  <a:schemeClr val="tx1"/>
                </a:solidFill>
              </a:rPr>
              <a:t>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Прочие потребители </a:t>
            </a:r>
            <a:r>
              <a:rPr lang="ru-RU" sz="2000" dirty="0" smtClean="0">
                <a:solidFill>
                  <a:srgbClr val="EF7F1A"/>
                </a:solidFill>
              </a:rPr>
              <a:t>1,9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тыс. Гкал</a:t>
            </a:r>
          </a:p>
        </p:txBody>
      </p:sp>
      <p:sp>
        <p:nvSpPr>
          <p:cNvPr id="25" name="Выноска 2 (без границы) 24"/>
          <p:cNvSpPr/>
          <p:nvPr/>
        </p:nvSpPr>
        <p:spPr>
          <a:xfrm>
            <a:off x="28136" y="4873625"/>
            <a:ext cx="4773111" cy="1377950"/>
          </a:xfrm>
          <a:prstGeom prst="callout2">
            <a:avLst>
              <a:gd name="adj1" fmla="val -74908"/>
              <a:gd name="adj2" fmla="val 92749"/>
              <a:gd name="adj3" fmla="val -60045"/>
              <a:gd name="adj4" fmla="val 72585"/>
              <a:gd name="adj5" fmla="val -12192"/>
              <a:gd name="adj6" fmla="val 60139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ТОО «</a:t>
            </a:r>
            <a:r>
              <a:rPr lang="ru-RU" sz="14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1400" dirty="0">
                <a:solidFill>
                  <a:schemeClr val="tx1"/>
                </a:solidFill>
              </a:rPr>
              <a:t>»  </a:t>
            </a:r>
            <a:r>
              <a:rPr lang="ru-RU" sz="2000" dirty="0" smtClean="0">
                <a:solidFill>
                  <a:schemeClr val="accent1"/>
                </a:solidFill>
              </a:rPr>
              <a:t>918,9 </a:t>
            </a:r>
            <a:r>
              <a:rPr lang="ru-RU" sz="1200" i="1" dirty="0" smtClean="0">
                <a:solidFill>
                  <a:schemeClr val="tx1"/>
                </a:solidFill>
              </a:rPr>
              <a:t>тыс</a:t>
            </a:r>
            <a:r>
              <a:rPr lang="ru-RU" sz="1200" i="1" dirty="0">
                <a:solidFill>
                  <a:schemeClr val="tx1"/>
                </a:solidFill>
              </a:rPr>
              <a:t>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ТОО «Павлодарские тепловые сети» </a:t>
            </a:r>
            <a:r>
              <a:rPr lang="ru-RU" sz="2000" dirty="0" smtClean="0">
                <a:solidFill>
                  <a:schemeClr val="accent1"/>
                </a:solidFill>
              </a:rPr>
              <a:t>401,1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тыс.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Прочие </a:t>
            </a:r>
            <a:r>
              <a:rPr lang="ru-RU" sz="2000" dirty="0" smtClean="0">
                <a:solidFill>
                  <a:schemeClr val="accent1"/>
                </a:solidFill>
              </a:rPr>
              <a:t>21,9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тыс. Гкал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6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24378950"/>
              </p:ext>
            </p:extLst>
          </p:nvPr>
        </p:nvGraphicFramePr>
        <p:xfrm>
          <a:off x="685800" y="2497138"/>
          <a:ext cx="2165350" cy="17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3" name="Прямоугольник 62"/>
          <p:cNvSpPr/>
          <p:nvPr>
            <p:custDataLst>
              <p:tags r:id="rId9"/>
            </p:custDataLst>
          </p:nvPr>
        </p:nvSpPr>
        <p:spPr bwMode="gray">
          <a:xfrm>
            <a:off x="1635125" y="2827338"/>
            <a:ext cx="217488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4C020A1-C204-46DE-B9E5-226F40C6764B}" type="datetime'''''''''''''2''''''''''''''''''''''''''%'''">
              <a:rPr lang="ru-RU" altLang="en-US" sz="1000" smtClean="0">
                <a:solidFill>
                  <a:schemeClr val="tx1"/>
                </a:solidFill>
              </a:rPr>
              <a:pPr/>
              <a:t>2%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58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11085556"/>
              </p:ext>
            </p:extLst>
          </p:nvPr>
        </p:nvGraphicFramePr>
        <p:xfrm>
          <a:off x="8480425" y="2255838"/>
          <a:ext cx="2689225" cy="17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8" name="Прямоугольник 17"/>
          <p:cNvSpPr/>
          <p:nvPr>
            <p:custDataLst>
              <p:tags r:id="rId11"/>
            </p:custDataLst>
          </p:nvPr>
        </p:nvSpPr>
        <p:spPr bwMode="gray">
          <a:xfrm>
            <a:off x="9663113" y="2593975"/>
            <a:ext cx="322263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0913C533-5CD3-4589-B113-BFEF209069D9}" type="datetime'''''0'''',''''1''%'''''''''''''''''''''''''''''''''''''">
              <a:rPr lang="ru-RU" altLang="en-US" sz="1000" smtClean="0">
                <a:solidFill>
                  <a:schemeClr val="tx1"/>
                </a:solidFill>
              </a:rPr>
              <a:pPr/>
              <a:t>0,1%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4" name="Pentagon 51"/>
          <p:cNvSpPr/>
          <p:nvPr/>
        </p:nvSpPr>
        <p:spPr>
          <a:xfrm>
            <a:off x="2705100" y="1671638"/>
            <a:ext cx="257175" cy="3536950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Pentagon 51"/>
          <p:cNvSpPr/>
          <p:nvPr/>
        </p:nvSpPr>
        <p:spPr>
          <a:xfrm rot="10800000">
            <a:off x="8507415" y="1658144"/>
            <a:ext cx="222137" cy="3538538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2"/>
            </p:custDataLst>
          </p:nvPr>
        </p:nvSpPr>
        <p:spPr bwMode="auto">
          <a:xfrm>
            <a:off x="3641725" y="6451600"/>
            <a:ext cx="179388" cy="1333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13"/>
            </p:custDataLst>
          </p:nvPr>
        </p:nvSpPr>
        <p:spPr bwMode="auto">
          <a:xfrm>
            <a:off x="5638800" y="6451600"/>
            <a:ext cx="179388" cy="133350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14"/>
            </p:custDataLst>
          </p:nvPr>
        </p:nvSpPr>
        <p:spPr bwMode="auto">
          <a:xfrm>
            <a:off x="8123238" y="6451600"/>
            <a:ext cx="179388" cy="133350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5"/>
            </p:custDataLst>
          </p:nvPr>
        </p:nvSpPr>
        <p:spPr bwMode="auto">
          <a:xfrm>
            <a:off x="5868988" y="6446838"/>
            <a:ext cx="2152650" cy="1524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382DC38C-C874-478B-8B38-7F8B8C84F917}" type="datetime'Т''''ОО &quot;Павл''''''''о''дар''ские ''''т''е''пло''вые'' сети&quot;'">
              <a:rPr lang="ru-RU" altLang="en-US" sz="1000" smtClean="0">
                <a:solidFill>
                  <a:schemeClr val="tx1"/>
                </a:solidFill>
              </a:rPr>
              <a:pPr/>
              <a:t>ТОО "Павлодарские тепловые сети"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16"/>
            </p:custDataLst>
          </p:nvPr>
        </p:nvSpPr>
        <p:spPr bwMode="auto">
          <a:xfrm>
            <a:off x="3871913" y="6446838"/>
            <a:ext cx="1665288" cy="1524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3B37913F-8A12-43FD-B8F3-321DE8CBD9EC}" type="datetime'ТОО'' &quot;''''П''а''влод''а''рэ''''''н''е''р''г''ос''''бы''''т&quot;'">
              <a:rPr lang="ru-RU" altLang="en-US" sz="1000" smtClean="0">
                <a:solidFill>
                  <a:schemeClr val="tx1"/>
                </a:solidFill>
              </a:rPr>
              <a:pPr/>
              <a:t>ТОО "Павлодарэнергосбыт"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7"/>
            </p:custDataLst>
          </p:nvPr>
        </p:nvSpPr>
        <p:spPr bwMode="auto">
          <a:xfrm>
            <a:off x="8353425" y="6446838"/>
            <a:ext cx="415925" cy="1524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E1DB5D95-0FE8-4B9C-834C-465C4A5FDE3D}" type="datetime'''''''''''п''''''''''''р''''о''''''''''''''''чи''''''''''е'''">
              <a:rPr lang="ru-RU" altLang="en-US" sz="1000" smtClean="0">
                <a:solidFill>
                  <a:schemeClr val="tx1"/>
                </a:solidFill>
              </a:rPr>
              <a:pPr/>
              <a:t>прочие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8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0776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проводимой работе с потребителями регулируемых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9088" y="379202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85417" y="5442703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900" y="3397831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«Алюминий Казахстана»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7" name="Group 492"/>
          <p:cNvGrpSpPr/>
          <p:nvPr/>
        </p:nvGrpSpPr>
        <p:grpSpPr>
          <a:xfrm>
            <a:off x="552349" y="3567112"/>
            <a:ext cx="369888" cy="369888"/>
            <a:chOff x="-2019301" y="4398964"/>
            <a:chExt cx="369888" cy="369888"/>
          </a:xfrm>
        </p:grpSpPr>
        <p:sp>
          <p:nvSpPr>
            <p:cNvPr id="8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Прямоугольник 23"/>
          <p:cNvSpPr/>
          <p:nvPr/>
        </p:nvSpPr>
        <p:spPr bwMode="gray">
          <a:xfrm>
            <a:off x="4465536" y="1971675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 bwMode="gray">
          <a:xfrm>
            <a:off x="7204203" y="1971675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936774" y="1971675"/>
            <a:ext cx="1438275" cy="3671888"/>
            <a:chOff x="2432720" y="2258870"/>
            <a:chExt cx="1438524" cy="3672000"/>
          </a:xfrm>
        </p:grpSpPr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38"/>
          <p:cNvSpPr>
            <a:spLocks noChangeArrowheads="1"/>
          </p:cNvSpPr>
          <p:nvPr/>
        </p:nvSpPr>
        <p:spPr bwMode="gray">
          <a:xfrm>
            <a:off x="2628799" y="3424237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gray">
          <a:xfrm>
            <a:off x="2628799" y="3890962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gray">
          <a:xfrm>
            <a:off x="2628799" y="4392612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32" name="Gerade Verbindung 14"/>
          <p:cNvCxnSpPr/>
          <p:nvPr/>
        </p:nvCxnSpPr>
        <p:spPr bwMode="auto">
          <a:xfrm>
            <a:off x="4465536" y="1746250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465536" y="1239837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526"/>
          <p:cNvSpPr/>
          <p:nvPr/>
        </p:nvSpPr>
        <p:spPr bwMode="gray">
          <a:xfrm>
            <a:off x="4465536" y="2422525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обеспечивается </a:t>
            </a:r>
            <a:r>
              <a:rPr lang="ru-RU" sz="1400" dirty="0">
                <a:latin typeface="+mn-lt"/>
              </a:rPr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осуществляется в </a:t>
            </a:r>
            <a:r>
              <a:rPr lang="ru-RU" sz="1400" dirty="0">
                <a:latin typeface="+mn-lt"/>
              </a:rPr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35" name="Rounded Rectangle 526"/>
          <p:cNvSpPr/>
          <p:nvPr/>
        </p:nvSpPr>
        <p:spPr bwMode="gray">
          <a:xfrm>
            <a:off x="7204203" y="2422525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>
                <a:latin typeface="+mn-lt"/>
              </a:rPr>
              <a:t>оценки проекта 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6" name="Freeform 223"/>
          <p:cNvSpPr>
            <a:spLocks noEditPoints="1"/>
          </p:cNvSpPr>
          <p:nvPr/>
        </p:nvSpPr>
        <p:spPr bwMode="auto">
          <a:xfrm>
            <a:off x="5879204" y="1318762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flipV="1">
            <a:off x="2410500" y="3713051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2410500" y="3898213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0" idx="1"/>
          </p:cNvCxnSpPr>
          <p:nvPr/>
        </p:nvCxnSpPr>
        <p:spPr>
          <a:xfrm flipH="1">
            <a:off x="2525579" y="4088606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Прямоугольник 39"/>
          <p:cNvSpPr/>
          <p:nvPr/>
        </p:nvSpPr>
        <p:spPr bwMode="gray">
          <a:xfrm>
            <a:off x="9380666" y="1971675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1" name="Rounded Rectangle 526"/>
          <p:cNvSpPr/>
          <p:nvPr/>
        </p:nvSpPr>
        <p:spPr bwMode="gray">
          <a:xfrm>
            <a:off x="9380666" y="2422525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публикация уведомлений </a:t>
            </a:r>
            <a:r>
              <a:rPr lang="ru-RU" sz="1400" dirty="0">
                <a:latin typeface="+mn-lt"/>
              </a:rPr>
              <a:t>о времени и месте </a:t>
            </a:r>
            <a:r>
              <a:rPr lang="ru-RU" sz="1400" dirty="0" smtClean="0">
                <a:latin typeface="+mn-lt"/>
              </a:rPr>
              <a:t>публичных </a:t>
            </a:r>
            <a:r>
              <a:rPr lang="ru-RU" sz="1400" dirty="0">
                <a:latin typeface="+mn-lt"/>
              </a:rPr>
              <a:t>слушаний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средствах массовой информации.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+mn-lt"/>
              </a:rPr>
              <a:t>размещение обязательной информации в </a:t>
            </a:r>
            <a:r>
              <a:rPr lang="ru-RU" sz="1400" dirty="0">
                <a:latin typeface="+mn-lt"/>
              </a:rPr>
              <a:t>средствах массовой </a:t>
            </a:r>
            <a:r>
              <a:rPr lang="ru-RU" sz="1400" dirty="0" smtClean="0">
                <a:latin typeface="+mn-lt"/>
              </a:rPr>
              <a:t>информации, в том числе на интернет-ресурсе</a:t>
            </a:r>
            <a:endParaRPr lang="ru-RU" sz="1400" dirty="0" smtClean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42" name="Group 488"/>
          <p:cNvGrpSpPr/>
          <p:nvPr/>
        </p:nvGrpSpPr>
        <p:grpSpPr>
          <a:xfrm>
            <a:off x="969862" y="3563938"/>
            <a:ext cx="371475" cy="371475"/>
            <a:chOff x="-2103438" y="3878264"/>
            <a:chExt cx="371475" cy="371475"/>
          </a:xfrm>
        </p:grpSpPr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9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62466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365125" y="777875"/>
            <a:ext cx="1148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38"/>
              </a:spcBef>
              <a:spcAft>
                <a:spcPts val="738"/>
              </a:spcAft>
            </a:pPr>
            <a:r>
              <a:rPr lang="ru-RU" altLang="ru-RU" sz="1600">
                <a:latin typeface="Arial (Основной текст)"/>
              </a:rPr>
              <a:t>     </a:t>
            </a:r>
          </a:p>
        </p:txBody>
      </p:sp>
      <p:sp>
        <p:nvSpPr>
          <p:cNvPr id="62468" name="Title 1"/>
          <p:cNvSpPr txBox="1">
            <a:spLocks/>
          </p:cNvSpPr>
          <p:nvPr/>
        </p:nvSpPr>
        <p:spPr bwMode="auto">
          <a:xfrm>
            <a:off x="365125" y="198438"/>
            <a:ext cx="9823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Arial" panose="020B0604020202020204" pitchFamily="34" charset="0"/>
              </a:rPr>
              <a:t>Информация о качестве предоставления регулируемых услуг</a:t>
            </a:r>
          </a:p>
        </p:txBody>
      </p:sp>
      <p:sp>
        <p:nvSpPr>
          <p:cNvPr id="25" name="Rectangle 40"/>
          <p:cNvSpPr/>
          <p:nvPr/>
        </p:nvSpPr>
        <p:spPr>
          <a:xfrm>
            <a:off x="11113" y="5634038"/>
            <a:ext cx="12192000" cy="69215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62470" name="TextBox 25"/>
          <p:cNvSpPr txBox="1">
            <a:spLocks noChangeArrowheads="1"/>
          </p:cNvSpPr>
          <p:nvPr/>
        </p:nvSpPr>
        <p:spPr bwMode="auto">
          <a:xfrm>
            <a:off x="468313" y="1117600"/>
            <a:ext cx="7767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Arial (Основной текст)"/>
              </a:rPr>
              <a:t>Качество предоставляемых услуг обеспечивается:</a:t>
            </a:r>
            <a:endParaRPr lang="ru-RU" altLang="ru-RU" sz="1600">
              <a:latin typeface="Arial (Основной текст)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14325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78;p43"/>
          <p:cNvSpPr/>
          <p:nvPr/>
        </p:nvSpPr>
        <p:spPr>
          <a:xfrm>
            <a:off x="1903413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01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4" name="Google Shape;506;p43"/>
          <p:cNvSpPr txBox="1"/>
          <p:nvPr/>
        </p:nvSpPr>
        <p:spPr>
          <a:xfrm>
            <a:off x="395288" y="2111375"/>
            <a:ext cx="1838325" cy="9223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ГОСТы и СанПиНы: регламентируют параметры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теплоносителя, температурные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режимы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6" name="Google Shape;506;p43"/>
          <p:cNvSpPr txBox="1"/>
          <p:nvPr/>
        </p:nvSpPr>
        <p:spPr>
          <a:xfrm>
            <a:off x="2381250" y="2122488"/>
            <a:ext cx="1573213" cy="7397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7" name="Rectangle 97"/>
          <p:cNvSpPr/>
          <p:nvPr/>
        </p:nvSpPr>
        <p:spPr>
          <a:xfrm>
            <a:off x="314325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478;p43"/>
          <p:cNvSpPr/>
          <p:nvPr/>
        </p:nvSpPr>
        <p:spPr>
          <a:xfrm>
            <a:off x="1903413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6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9" name="Google Shape;506;p43"/>
          <p:cNvSpPr txBox="1"/>
          <p:nvPr/>
        </p:nvSpPr>
        <p:spPr>
          <a:xfrm>
            <a:off x="433388" y="3919538"/>
            <a:ext cx="1689100" cy="73818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Использование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энергоэффективного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 оборудования и технологий.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0" name="Google Shape;506;p43"/>
          <p:cNvSpPr txBox="1"/>
          <p:nvPr/>
        </p:nvSpPr>
        <p:spPr>
          <a:xfrm>
            <a:off x="2270125" y="3919538"/>
            <a:ext cx="1687513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Контроль потерь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тепла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на всех этапах доставки.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1" name="Rectangle 106"/>
          <p:cNvSpPr/>
          <p:nvPr/>
        </p:nvSpPr>
        <p:spPr>
          <a:xfrm>
            <a:off x="421798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478;p43"/>
          <p:cNvSpPr/>
          <p:nvPr/>
        </p:nvSpPr>
        <p:spPr>
          <a:xfrm>
            <a:off x="580707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2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3" name="Google Shape;506;p43"/>
          <p:cNvSpPr txBox="1"/>
          <p:nvPr/>
        </p:nvSpPr>
        <p:spPr>
          <a:xfrm>
            <a:off x="4333875" y="2090738"/>
            <a:ext cx="1687513" cy="9223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4" name="Google Shape;506;p43"/>
          <p:cNvSpPr txBox="1"/>
          <p:nvPr/>
        </p:nvSpPr>
        <p:spPr>
          <a:xfrm>
            <a:off x="6170613" y="2090738"/>
            <a:ext cx="1687512" cy="9223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тепла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5" name="Rectangle 114"/>
          <p:cNvSpPr/>
          <p:nvPr/>
        </p:nvSpPr>
        <p:spPr>
          <a:xfrm>
            <a:off x="421798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78;p43"/>
          <p:cNvSpPr/>
          <p:nvPr/>
        </p:nvSpPr>
        <p:spPr>
          <a:xfrm>
            <a:off x="580707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5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7" name="Google Shape;506;p43"/>
          <p:cNvSpPr txBox="1"/>
          <p:nvPr/>
        </p:nvSpPr>
        <p:spPr>
          <a:xfrm>
            <a:off x="4333875" y="3937000"/>
            <a:ext cx="1687513" cy="5540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8" name="Google Shape;506;p43"/>
          <p:cNvSpPr txBox="1"/>
          <p:nvPr/>
        </p:nvSpPr>
        <p:spPr>
          <a:xfrm>
            <a:off x="6170613" y="3937000"/>
            <a:ext cx="1687512" cy="1292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39" name="Rectangle 122"/>
          <p:cNvSpPr/>
          <p:nvPr/>
        </p:nvSpPr>
        <p:spPr>
          <a:xfrm>
            <a:off x="812323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78;p43"/>
          <p:cNvSpPr/>
          <p:nvPr/>
        </p:nvSpPr>
        <p:spPr>
          <a:xfrm>
            <a:off x="971232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3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1" name="Google Shape;506;p43"/>
          <p:cNvSpPr txBox="1"/>
          <p:nvPr/>
        </p:nvSpPr>
        <p:spPr>
          <a:xfrm>
            <a:off x="8235950" y="2111375"/>
            <a:ext cx="1835150" cy="11080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2" name="Google Shape;506;p43"/>
          <p:cNvSpPr txBox="1"/>
          <p:nvPr/>
        </p:nvSpPr>
        <p:spPr>
          <a:xfrm>
            <a:off x="10071100" y="2157413"/>
            <a:ext cx="1689100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43" name="Rectangle 130"/>
          <p:cNvSpPr/>
          <p:nvPr/>
        </p:nvSpPr>
        <p:spPr>
          <a:xfrm>
            <a:off x="812323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78;p43"/>
          <p:cNvSpPr/>
          <p:nvPr/>
        </p:nvSpPr>
        <p:spPr>
          <a:xfrm>
            <a:off x="971232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4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5" name="Google Shape;506;p43"/>
          <p:cNvSpPr txBox="1"/>
          <p:nvPr/>
        </p:nvSpPr>
        <p:spPr>
          <a:xfrm>
            <a:off x="8235950" y="3889375"/>
            <a:ext cx="1628775" cy="1292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Подготовка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и сертификация специалистов, работающих на объектах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теплоснабжения. Аттестация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6" name="Google Shape;506;p43"/>
          <p:cNvSpPr txBox="1"/>
          <p:nvPr/>
        </p:nvSpPr>
        <p:spPr>
          <a:xfrm>
            <a:off x="10071100" y="3889375"/>
            <a:ext cx="1689100" cy="1292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для ИТР,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cxnSp>
        <p:nvCxnSpPr>
          <p:cNvPr id="47" name="Straight Connector 139"/>
          <p:cNvCxnSpPr>
            <a:stCxn id="21" idx="3"/>
            <a:endCxn id="31" idx="1"/>
          </p:cNvCxnSpPr>
          <p:nvPr/>
        </p:nvCxnSpPr>
        <p:spPr>
          <a:xfrm>
            <a:off x="4070350" y="2546350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8" name="Straight Connector 141"/>
          <p:cNvCxnSpPr>
            <a:stCxn id="31" idx="3"/>
            <a:endCxn id="39" idx="1"/>
          </p:cNvCxnSpPr>
          <p:nvPr/>
        </p:nvCxnSpPr>
        <p:spPr>
          <a:xfrm>
            <a:off x="7974013" y="2546350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9" name="Straight Connector 143"/>
          <p:cNvCxnSpPr>
            <a:stCxn id="43" idx="1"/>
            <a:endCxn id="35" idx="3"/>
          </p:cNvCxnSpPr>
          <p:nvPr/>
        </p:nvCxnSpPr>
        <p:spPr>
          <a:xfrm flipH="1">
            <a:off x="7974013" y="4351338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0" name="Straight Connector 145"/>
          <p:cNvCxnSpPr>
            <a:stCxn id="35" idx="1"/>
            <a:endCxn id="27" idx="3"/>
          </p:cNvCxnSpPr>
          <p:nvPr/>
        </p:nvCxnSpPr>
        <p:spPr>
          <a:xfrm flipH="1">
            <a:off x="4070350" y="4351338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1" name="Straight Connector 147"/>
          <p:cNvCxnSpPr/>
          <p:nvPr/>
        </p:nvCxnSpPr>
        <p:spPr>
          <a:xfrm>
            <a:off x="11553825" y="3308350"/>
            <a:ext cx="0" cy="280988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3540125" y="2882900"/>
            <a:ext cx="414338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3" name="Freeform 223"/>
          <p:cNvSpPr>
            <a:spLocks noEditPoints="1"/>
          </p:cNvSpPr>
          <p:nvPr/>
        </p:nvSpPr>
        <p:spPr bwMode="auto">
          <a:xfrm>
            <a:off x="744378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03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5" name="Freeform 223"/>
          <p:cNvSpPr>
            <a:spLocks noEditPoints="1"/>
          </p:cNvSpPr>
          <p:nvPr/>
        </p:nvSpPr>
        <p:spPr bwMode="auto">
          <a:xfrm>
            <a:off x="3540125" y="4687888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7443788" y="4687888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7" name="Freeform 223"/>
          <p:cNvSpPr>
            <a:spLocks noEditPoints="1"/>
          </p:cNvSpPr>
          <p:nvPr/>
        </p:nvSpPr>
        <p:spPr bwMode="auto">
          <a:xfrm>
            <a:off x="11349038" y="4860925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1905000"/>
            <a:ext cx="3416300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18025" y="1905000"/>
            <a:ext cx="3416300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Контроль качества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91513" y="1905000"/>
            <a:ext cx="3417887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43900" y="3703638"/>
            <a:ext cx="3416300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Квалификация персонала 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60875" y="3706813"/>
            <a:ext cx="3417888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Работа с потребителями 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000" y="3703638"/>
            <a:ext cx="3416300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 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7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44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перспективах деятельности (планы развития), в том числе возможных изменениях тарифов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500" y="6420051"/>
            <a:ext cx="11208321" cy="32797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на услугу АО «Алюминий Казахстана» по производству тепловой энергии утверждены уполномоченным органом на период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2026-2030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ДКРЕМ по Павлодарской области №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115-ОД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1.12.2025)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Инвестиционная программа АО «Алюминий Казахстана» на </a:t>
            </a:r>
            <a:r>
              <a:rPr lang="ru-RU" dirty="0" smtClean="0">
                <a:solidFill>
                  <a:srgbClr val="FF0000"/>
                </a:solidFill>
              </a:rPr>
              <a:t>2026-2030 гг. </a:t>
            </a:r>
            <a:r>
              <a:rPr lang="ru-RU" dirty="0">
                <a:solidFill>
                  <a:srgbClr val="FF0000"/>
                </a:solidFill>
              </a:rPr>
              <a:t>утверждена совместным приказом ДКРЕМ по Павлодарской области № </a:t>
            </a:r>
            <a:r>
              <a:rPr lang="ru-RU" dirty="0" smtClean="0">
                <a:solidFill>
                  <a:srgbClr val="FF0000"/>
                </a:solidFill>
              </a:rPr>
              <a:t>114-ОД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1.12.2025 </a:t>
            </a:r>
            <a:r>
              <a:rPr lang="ru-RU" dirty="0">
                <a:solidFill>
                  <a:srgbClr val="FF0000"/>
                </a:solidFill>
              </a:rPr>
              <a:t>и Управления энергетики и ЖКХ № </a:t>
            </a:r>
            <a:r>
              <a:rPr lang="ru-RU" dirty="0" smtClean="0">
                <a:solidFill>
                  <a:srgbClr val="FF0000"/>
                </a:solidFill>
              </a:rPr>
              <a:t>57-ОД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1.12.2025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121"/>
          <p:cNvSpPr/>
          <p:nvPr/>
        </p:nvSpPr>
        <p:spPr>
          <a:xfrm>
            <a:off x="3670309" y="1686716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108"/>
          <p:cNvGrpSpPr/>
          <p:nvPr/>
        </p:nvGrpSpPr>
        <p:grpSpPr>
          <a:xfrm>
            <a:off x="3374015" y="1209825"/>
            <a:ext cx="8628062" cy="311309"/>
            <a:chOff x="314325" y="1239679"/>
            <a:chExt cx="11563350" cy="311309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14325" y="1239679"/>
              <a:ext cx="11563350" cy="24622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defPPr>
                <a:defRPr lang="en-US"/>
              </a:defPPr>
              <a:lvl1pPr indent="0" defTabSz="58317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0">
                  <a:solidFill>
                    <a:schemeClr val="accent1"/>
                  </a:solidFill>
                </a:defRPr>
              </a:lvl1pPr>
              <a:lvl2pPr marL="43737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2pPr>
              <a:lvl3pPr marL="72896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3pPr>
              <a:lvl4pPr marL="102054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4pPr>
              <a:lvl5pPr marL="131213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5pPr>
              <a:lvl6pPr marL="160371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6pPr>
              <a:lvl7pPr marL="189530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7pPr>
              <a:lvl8pPr marL="218688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8pPr>
              <a:lvl9pPr marL="2478472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9pPr>
            </a:lstStyle>
            <a:p>
              <a:r>
                <a:rPr lang="ru-RU" sz="1600" dirty="0" smtClean="0"/>
                <a:t>ПЕРСПЕКТИВЫ РАЗВИТИЯ</a:t>
              </a:r>
              <a:endParaRPr lang="ru-RU" sz="1600" dirty="0"/>
            </a:p>
          </p:txBody>
        </p:sp>
        <p:cxnSp>
          <p:nvCxnSpPr>
            <p:cNvPr id="11" name="Straight Connector 110"/>
            <p:cNvCxnSpPr/>
            <p:nvPr/>
          </p:nvCxnSpPr>
          <p:spPr>
            <a:xfrm>
              <a:off x="314325" y="1550988"/>
              <a:ext cx="1156335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Rectangle 118"/>
          <p:cNvSpPr/>
          <p:nvPr/>
        </p:nvSpPr>
        <p:spPr>
          <a:xfrm>
            <a:off x="3670309" y="2414796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2026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Rectangle 114"/>
          <p:cNvSpPr/>
          <p:nvPr/>
        </p:nvSpPr>
        <p:spPr>
          <a:xfrm>
            <a:off x="317500" y="3187661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Утвержден уполномоченным органом на 2026-2030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3670309" y="3389028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22" name="Rectangle 43"/>
          <p:cNvSpPr/>
          <p:nvPr/>
        </p:nvSpPr>
        <p:spPr>
          <a:xfrm>
            <a:off x="3670309" y="3066103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2 396,18*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317500" y="2812868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Rectangle 115"/>
          <p:cNvSpPr/>
          <p:nvPr/>
        </p:nvSpPr>
        <p:spPr>
          <a:xfrm>
            <a:off x="317500" y="4461595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Проведение капитальных ремонтов котлов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Rectangle 47"/>
          <p:cNvSpPr/>
          <p:nvPr/>
        </p:nvSpPr>
        <p:spPr>
          <a:xfrm>
            <a:off x="3724901" y="4320262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F7F1A"/>
                </a:solidFill>
                <a:latin typeface="+mn-lt"/>
              </a:rPr>
              <a:t>1 022,6</a:t>
            </a:r>
            <a:endParaRPr lang="ru-RU" sz="2000" b="1" dirty="0">
              <a:solidFill>
                <a:srgbClr val="EF7F1A"/>
              </a:solidFill>
              <a:latin typeface="+mn-lt"/>
            </a:endParaRPr>
          </a:p>
        </p:txBody>
      </p:sp>
      <p:sp>
        <p:nvSpPr>
          <p:cNvPr id="32" name="Rectangle 50"/>
          <p:cNvSpPr/>
          <p:nvPr/>
        </p:nvSpPr>
        <p:spPr>
          <a:xfrm>
            <a:off x="3724900" y="4828317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33" name="Rectangle 57"/>
          <p:cNvSpPr/>
          <p:nvPr/>
        </p:nvSpPr>
        <p:spPr>
          <a:xfrm>
            <a:off x="317500" y="4019422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Инвестиционная программа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4" name="Group 3424"/>
          <p:cNvGrpSpPr/>
          <p:nvPr/>
        </p:nvGrpSpPr>
        <p:grpSpPr>
          <a:xfrm>
            <a:off x="4131325" y="1736957"/>
            <a:ext cx="615330" cy="492109"/>
            <a:chOff x="5575914" y="2635251"/>
            <a:chExt cx="371475" cy="369888"/>
          </a:xfrm>
        </p:grpSpPr>
        <p:sp>
          <p:nvSpPr>
            <p:cNvPr id="6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121"/>
          <p:cNvSpPr/>
          <p:nvPr/>
        </p:nvSpPr>
        <p:spPr>
          <a:xfrm>
            <a:off x="5357015" y="1686184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121"/>
          <p:cNvSpPr/>
          <p:nvPr/>
        </p:nvSpPr>
        <p:spPr>
          <a:xfrm>
            <a:off x="7026781" y="1686184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121"/>
          <p:cNvSpPr/>
          <p:nvPr/>
        </p:nvSpPr>
        <p:spPr>
          <a:xfrm>
            <a:off x="8696547" y="1685229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121"/>
          <p:cNvSpPr/>
          <p:nvPr/>
        </p:nvSpPr>
        <p:spPr>
          <a:xfrm>
            <a:off x="10345695" y="1685229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43"/>
          <p:cNvSpPr/>
          <p:nvPr/>
        </p:nvSpPr>
        <p:spPr>
          <a:xfrm>
            <a:off x="5341864" y="3049785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1 827,49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Rectangle 43"/>
          <p:cNvSpPr/>
          <p:nvPr/>
        </p:nvSpPr>
        <p:spPr>
          <a:xfrm>
            <a:off x="7162240" y="3038981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2 133,16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1" name="Rectangle 43"/>
          <p:cNvSpPr/>
          <p:nvPr/>
        </p:nvSpPr>
        <p:spPr>
          <a:xfrm>
            <a:off x="8645000" y="3038981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1 975,55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2" name="Rectangle 43"/>
          <p:cNvSpPr/>
          <p:nvPr/>
        </p:nvSpPr>
        <p:spPr>
          <a:xfrm>
            <a:off x="10312834" y="3038981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1 925,53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3" name="Rectangle 37"/>
          <p:cNvSpPr/>
          <p:nvPr/>
        </p:nvSpPr>
        <p:spPr>
          <a:xfrm>
            <a:off x="7049283" y="3409306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44" name="Rectangle 37"/>
          <p:cNvSpPr/>
          <p:nvPr/>
        </p:nvSpPr>
        <p:spPr>
          <a:xfrm>
            <a:off x="8786183" y="3409307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45" name="Rectangle 37"/>
          <p:cNvSpPr/>
          <p:nvPr/>
        </p:nvSpPr>
        <p:spPr>
          <a:xfrm>
            <a:off x="5340075" y="3414848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46" name="Rectangle 37"/>
          <p:cNvSpPr/>
          <p:nvPr/>
        </p:nvSpPr>
        <p:spPr>
          <a:xfrm>
            <a:off x="10345695" y="3391871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47" name="Rectangle 50"/>
          <p:cNvSpPr/>
          <p:nvPr/>
        </p:nvSpPr>
        <p:spPr>
          <a:xfrm>
            <a:off x="7171604" y="4858897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48" name="Rectangle 50"/>
          <p:cNvSpPr/>
          <p:nvPr/>
        </p:nvSpPr>
        <p:spPr>
          <a:xfrm>
            <a:off x="8802686" y="4836276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49" name="Rectangle 50"/>
          <p:cNvSpPr/>
          <p:nvPr/>
        </p:nvSpPr>
        <p:spPr>
          <a:xfrm>
            <a:off x="5411607" y="4845452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50" name="Rectangle 50"/>
          <p:cNvSpPr/>
          <p:nvPr/>
        </p:nvSpPr>
        <p:spPr>
          <a:xfrm>
            <a:off x="10339945" y="4820844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51" name="Rectangle 47"/>
          <p:cNvSpPr/>
          <p:nvPr/>
        </p:nvSpPr>
        <p:spPr>
          <a:xfrm>
            <a:off x="5305959" y="4307426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781,7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2" name="Rectangle 47"/>
          <p:cNvSpPr/>
          <p:nvPr/>
        </p:nvSpPr>
        <p:spPr>
          <a:xfrm>
            <a:off x="7075367" y="4328165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1 129,6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3" name="Rectangle 47"/>
          <p:cNvSpPr/>
          <p:nvPr/>
        </p:nvSpPr>
        <p:spPr>
          <a:xfrm>
            <a:off x="8776913" y="4323876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805,3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4" name="Rectangle 47"/>
          <p:cNvSpPr/>
          <p:nvPr/>
        </p:nvSpPr>
        <p:spPr>
          <a:xfrm>
            <a:off x="10294148" y="4320262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631,1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5" name="Rectangle 118"/>
          <p:cNvSpPr/>
          <p:nvPr/>
        </p:nvSpPr>
        <p:spPr>
          <a:xfrm>
            <a:off x="8696121" y="2347359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2029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Rectangle 118"/>
          <p:cNvSpPr/>
          <p:nvPr/>
        </p:nvSpPr>
        <p:spPr>
          <a:xfrm>
            <a:off x="5355079" y="2388036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2027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7" name="Rectangle 118"/>
          <p:cNvSpPr/>
          <p:nvPr/>
        </p:nvSpPr>
        <p:spPr>
          <a:xfrm>
            <a:off x="7016472" y="2354544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2028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8" name="Rectangle 118"/>
          <p:cNvSpPr/>
          <p:nvPr/>
        </p:nvSpPr>
        <p:spPr>
          <a:xfrm>
            <a:off x="10320983" y="2351752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2030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0" name="Freeform 2609"/>
          <p:cNvSpPr>
            <a:spLocks noEditPoints="1"/>
          </p:cNvSpPr>
          <p:nvPr/>
        </p:nvSpPr>
        <p:spPr bwMode="auto">
          <a:xfrm>
            <a:off x="5780516" y="1704594"/>
            <a:ext cx="635166" cy="574793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609"/>
          <p:cNvSpPr>
            <a:spLocks noEditPoints="1"/>
          </p:cNvSpPr>
          <p:nvPr/>
        </p:nvSpPr>
        <p:spPr bwMode="auto">
          <a:xfrm>
            <a:off x="10726149" y="1711870"/>
            <a:ext cx="635166" cy="574793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5"/>
          <p:cNvGrpSpPr/>
          <p:nvPr/>
        </p:nvGrpSpPr>
        <p:grpSpPr>
          <a:xfrm>
            <a:off x="7487942" y="1716406"/>
            <a:ext cx="506136" cy="506136"/>
            <a:chOff x="6518889" y="4714876"/>
            <a:chExt cx="369887" cy="369888"/>
          </a:xfr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63" name="Freeform 2499"/>
            <p:cNvSpPr>
              <a:spLocks noEditPoints="1"/>
            </p:cNvSpPr>
            <p:nvPr/>
          </p:nvSpPr>
          <p:spPr bwMode="auto">
            <a:xfrm>
              <a:off x="6518889" y="4860926"/>
              <a:ext cx="369887" cy="153988"/>
            </a:xfrm>
            <a:custGeom>
              <a:avLst/>
              <a:gdLst>
                <a:gd name="T0" fmla="*/ 24 w 284"/>
                <a:gd name="T1" fmla="*/ 119 h 119"/>
                <a:gd name="T2" fmla="*/ 48 w 284"/>
                <a:gd name="T3" fmla="*/ 95 h 119"/>
                <a:gd name="T4" fmla="*/ 45 w 284"/>
                <a:gd name="T5" fmla="*/ 83 h 119"/>
                <a:gd name="T6" fmla="*/ 85 w 284"/>
                <a:gd name="T7" fmla="*/ 49 h 119"/>
                <a:gd name="T8" fmla="*/ 103 w 284"/>
                <a:gd name="T9" fmla="*/ 57 h 119"/>
                <a:gd name="T10" fmla="*/ 116 w 284"/>
                <a:gd name="T11" fmla="*/ 53 h 119"/>
                <a:gd name="T12" fmla="*/ 158 w 284"/>
                <a:gd name="T13" fmla="*/ 88 h 119"/>
                <a:gd name="T14" fmla="*/ 157 w 284"/>
                <a:gd name="T15" fmla="*/ 95 h 119"/>
                <a:gd name="T16" fmla="*/ 181 w 284"/>
                <a:gd name="T17" fmla="*/ 119 h 119"/>
                <a:gd name="T18" fmla="*/ 205 w 284"/>
                <a:gd name="T19" fmla="*/ 95 h 119"/>
                <a:gd name="T20" fmla="*/ 201 w 284"/>
                <a:gd name="T21" fmla="*/ 81 h 119"/>
                <a:gd name="T22" fmla="*/ 243 w 284"/>
                <a:gd name="T23" fmla="*/ 41 h 119"/>
                <a:gd name="T24" fmla="*/ 260 w 284"/>
                <a:gd name="T25" fmla="*/ 48 h 119"/>
                <a:gd name="T26" fmla="*/ 284 w 284"/>
                <a:gd name="T27" fmla="*/ 24 h 119"/>
                <a:gd name="T28" fmla="*/ 260 w 284"/>
                <a:gd name="T29" fmla="*/ 0 h 119"/>
                <a:gd name="T30" fmla="*/ 236 w 284"/>
                <a:gd name="T31" fmla="*/ 24 h 119"/>
                <a:gd name="T32" fmla="*/ 237 w 284"/>
                <a:gd name="T33" fmla="*/ 33 h 119"/>
                <a:gd name="T34" fmla="*/ 194 w 284"/>
                <a:gd name="T35" fmla="*/ 75 h 119"/>
                <a:gd name="T36" fmla="*/ 181 w 284"/>
                <a:gd name="T37" fmla="*/ 71 h 119"/>
                <a:gd name="T38" fmla="*/ 162 w 284"/>
                <a:gd name="T39" fmla="*/ 80 h 119"/>
                <a:gd name="T40" fmla="*/ 122 w 284"/>
                <a:gd name="T41" fmla="*/ 46 h 119"/>
                <a:gd name="T42" fmla="*/ 127 w 284"/>
                <a:gd name="T43" fmla="*/ 33 h 119"/>
                <a:gd name="T44" fmla="*/ 103 w 284"/>
                <a:gd name="T45" fmla="*/ 9 h 119"/>
                <a:gd name="T46" fmla="*/ 79 w 284"/>
                <a:gd name="T47" fmla="*/ 33 h 119"/>
                <a:gd name="T48" fmla="*/ 80 w 284"/>
                <a:gd name="T49" fmla="*/ 42 h 119"/>
                <a:gd name="T50" fmla="*/ 39 w 284"/>
                <a:gd name="T51" fmla="*/ 76 h 119"/>
                <a:gd name="T52" fmla="*/ 24 w 284"/>
                <a:gd name="T53" fmla="*/ 71 h 119"/>
                <a:gd name="T54" fmla="*/ 0 w 284"/>
                <a:gd name="T55" fmla="*/ 95 h 119"/>
                <a:gd name="T56" fmla="*/ 24 w 284"/>
                <a:gd name="T57" fmla="*/ 119 h 119"/>
                <a:gd name="T58" fmla="*/ 260 w 284"/>
                <a:gd name="T59" fmla="*/ 9 h 119"/>
                <a:gd name="T60" fmla="*/ 275 w 284"/>
                <a:gd name="T61" fmla="*/ 24 h 119"/>
                <a:gd name="T62" fmla="*/ 260 w 284"/>
                <a:gd name="T63" fmla="*/ 39 h 119"/>
                <a:gd name="T64" fmla="*/ 244 w 284"/>
                <a:gd name="T65" fmla="*/ 24 h 119"/>
                <a:gd name="T66" fmla="*/ 260 w 284"/>
                <a:gd name="T67" fmla="*/ 9 h 119"/>
                <a:gd name="T68" fmla="*/ 181 w 284"/>
                <a:gd name="T69" fmla="*/ 80 h 119"/>
                <a:gd name="T70" fmla="*/ 196 w 284"/>
                <a:gd name="T71" fmla="*/ 95 h 119"/>
                <a:gd name="T72" fmla="*/ 181 w 284"/>
                <a:gd name="T73" fmla="*/ 110 h 119"/>
                <a:gd name="T74" fmla="*/ 166 w 284"/>
                <a:gd name="T75" fmla="*/ 95 h 119"/>
                <a:gd name="T76" fmla="*/ 181 w 284"/>
                <a:gd name="T77" fmla="*/ 80 h 119"/>
                <a:gd name="T78" fmla="*/ 103 w 284"/>
                <a:gd name="T79" fmla="*/ 18 h 119"/>
                <a:gd name="T80" fmla="*/ 118 w 284"/>
                <a:gd name="T81" fmla="*/ 33 h 119"/>
                <a:gd name="T82" fmla="*/ 103 w 284"/>
                <a:gd name="T83" fmla="*/ 48 h 119"/>
                <a:gd name="T84" fmla="*/ 88 w 284"/>
                <a:gd name="T85" fmla="*/ 33 h 119"/>
                <a:gd name="T86" fmla="*/ 103 w 284"/>
                <a:gd name="T87" fmla="*/ 18 h 119"/>
                <a:gd name="T88" fmla="*/ 24 w 284"/>
                <a:gd name="T89" fmla="*/ 80 h 119"/>
                <a:gd name="T90" fmla="*/ 39 w 284"/>
                <a:gd name="T91" fmla="*/ 95 h 119"/>
                <a:gd name="T92" fmla="*/ 24 w 284"/>
                <a:gd name="T93" fmla="*/ 110 h 119"/>
                <a:gd name="T94" fmla="*/ 9 w 284"/>
                <a:gd name="T95" fmla="*/ 95 h 119"/>
                <a:gd name="T96" fmla="*/ 24 w 284"/>
                <a:gd name="T9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4" h="119">
                  <a:moveTo>
                    <a:pt x="24" y="119"/>
                  </a:moveTo>
                  <a:cubicBezTo>
                    <a:pt x="37" y="119"/>
                    <a:pt x="48" y="109"/>
                    <a:pt x="48" y="95"/>
                  </a:cubicBezTo>
                  <a:cubicBezTo>
                    <a:pt x="48" y="91"/>
                    <a:pt x="47" y="86"/>
                    <a:pt x="45" y="8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0" y="54"/>
                    <a:pt x="96" y="57"/>
                    <a:pt x="103" y="57"/>
                  </a:cubicBezTo>
                  <a:cubicBezTo>
                    <a:pt x="108" y="57"/>
                    <a:pt x="112" y="55"/>
                    <a:pt x="116" y="53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7" y="90"/>
                    <a:pt x="157" y="93"/>
                    <a:pt x="157" y="95"/>
                  </a:cubicBezTo>
                  <a:cubicBezTo>
                    <a:pt x="157" y="109"/>
                    <a:pt x="168" y="119"/>
                    <a:pt x="181" y="119"/>
                  </a:cubicBezTo>
                  <a:cubicBezTo>
                    <a:pt x="194" y="119"/>
                    <a:pt x="205" y="109"/>
                    <a:pt x="205" y="95"/>
                  </a:cubicBezTo>
                  <a:cubicBezTo>
                    <a:pt x="205" y="90"/>
                    <a:pt x="203" y="85"/>
                    <a:pt x="201" y="8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45"/>
                    <a:pt x="253" y="48"/>
                    <a:pt x="260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1"/>
                    <a:pt x="273" y="0"/>
                    <a:pt x="260" y="0"/>
                  </a:cubicBezTo>
                  <a:cubicBezTo>
                    <a:pt x="246" y="0"/>
                    <a:pt x="236" y="11"/>
                    <a:pt x="236" y="24"/>
                  </a:cubicBezTo>
                  <a:cubicBezTo>
                    <a:pt x="236" y="27"/>
                    <a:pt x="236" y="30"/>
                    <a:pt x="237" y="33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0" y="72"/>
                    <a:pt x="186" y="71"/>
                    <a:pt x="181" y="71"/>
                  </a:cubicBezTo>
                  <a:cubicBezTo>
                    <a:pt x="174" y="71"/>
                    <a:pt x="167" y="75"/>
                    <a:pt x="162" y="80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19"/>
                    <a:pt x="116" y="9"/>
                    <a:pt x="103" y="9"/>
                  </a:cubicBezTo>
                  <a:cubicBezTo>
                    <a:pt x="89" y="9"/>
                    <a:pt x="79" y="19"/>
                    <a:pt x="79" y="33"/>
                  </a:cubicBezTo>
                  <a:cubicBezTo>
                    <a:pt x="79" y="36"/>
                    <a:pt x="79" y="39"/>
                    <a:pt x="80" y="4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5" y="73"/>
                    <a:pt x="30" y="71"/>
                    <a:pt x="24" y="71"/>
                  </a:cubicBezTo>
                  <a:cubicBezTo>
                    <a:pt x="11" y="71"/>
                    <a:pt x="0" y="82"/>
                    <a:pt x="0" y="95"/>
                  </a:cubicBezTo>
                  <a:cubicBezTo>
                    <a:pt x="0" y="109"/>
                    <a:pt x="11" y="119"/>
                    <a:pt x="24" y="119"/>
                  </a:cubicBezTo>
                  <a:close/>
                  <a:moveTo>
                    <a:pt x="260" y="9"/>
                  </a:moveTo>
                  <a:cubicBezTo>
                    <a:pt x="268" y="9"/>
                    <a:pt x="275" y="16"/>
                    <a:pt x="275" y="24"/>
                  </a:cubicBezTo>
                  <a:cubicBezTo>
                    <a:pt x="275" y="32"/>
                    <a:pt x="268" y="39"/>
                    <a:pt x="260" y="39"/>
                  </a:cubicBezTo>
                  <a:cubicBezTo>
                    <a:pt x="251" y="39"/>
                    <a:pt x="244" y="32"/>
                    <a:pt x="244" y="24"/>
                  </a:cubicBezTo>
                  <a:cubicBezTo>
                    <a:pt x="244" y="16"/>
                    <a:pt x="251" y="9"/>
                    <a:pt x="260" y="9"/>
                  </a:cubicBezTo>
                  <a:close/>
                  <a:moveTo>
                    <a:pt x="181" y="80"/>
                  </a:moveTo>
                  <a:cubicBezTo>
                    <a:pt x="189" y="80"/>
                    <a:pt x="196" y="87"/>
                    <a:pt x="196" y="95"/>
                  </a:cubicBezTo>
                  <a:cubicBezTo>
                    <a:pt x="196" y="104"/>
                    <a:pt x="189" y="110"/>
                    <a:pt x="181" y="110"/>
                  </a:cubicBezTo>
                  <a:cubicBezTo>
                    <a:pt x="173" y="110"/>
                    <a:pt x="166" y="104"/>
                    <a:pt x="166" y="95"/>
                  </a:cubicBezTo>
                  <a:cubicBezTo>
                    <a:pt x="166" y="87"/>
                    <a:pt x="173" y="80"/>
                    <a:pt x="181" y="80"/>
                  </a:cubicBezTo>
                  <a:close/>
                  <a:moveTo>
                    <a:pt x="103" y="18"/>
                  </a:moveTo>
                  <a:cubicBezTo>
                    <a:pt x="111" y="18"/>
                    <a:pt x="118" y="24"/>
                    <a:pt x="118" y="33"/>
                  </a:cubicBezTo>
                  <a:cubicBezTo>
                    <a:pt x="118" y="41"/>
                    <a:pt x="111" y="48"/>
                    <a:pt x="103" y="48"/>
                  </a:cubicBezTo>
                  <a:cubicBezTo>
                    <a:pt x="94" y="48"/>
                    <a:pt x="88" y="41"/>
                    <a:pt x="88" y="33"/>
                  </a:cubicBezTo>
                  <a:cubicBezTo>
                    <a:pt x="88" y="24"/>
                    <a:pt x="94" y="18"/>
                    <a:pt x="103" y="18"/>
                  </a:cubicBezTo>
                  <a:close/>
                  <a:moveTo>
                    <a:pt x="24" y="80"/>
                  </a:moveTo>
                  <a:cubicBezTo>
                    <a:pt x="32" y="80"/>
                    <a:pt x="39" y="87"/>
                    <a:pt x="39" y="95"/>
                  </a:cubicBezTo>
                  <a:cubicBezTo>
                    <a:pt x="39" y="104"/>
                    <a:pt x="32" y="110"/>
                    <a:pt x="24" y="110"/>
                  </a:cubicBezTo>
                  <a:cubicBezTo>
                    <a:pt x="16" y="110"/>
                    <a:pt x="9" y="104"/>
                    <a:pt x="9" y="95"/>
                  </a:cubicBezTo>
                  <a:cubicBezTo>
                    <a:pt x="9" y="87"/>
                    <a:pt x="16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500"/>
            <p:cNvSpPr>
              <a:spLocks/>
            </p:cNvSpPr>
            <p:nvPr/>
          </p:nvSpPr>
          <p:spPr bwMode="auto">
            <a:xfrm>
              <a:off x="6518889" y="4927601"/>
              <a:ext cx="369887" cy="157163"/>
            </a:xfrm>
            <a:custGeom>
              <a:avLst/>
              <a:gdLst>
                <a:gd name="T0" fmla="*/ 279 w 284"/>
                <a:gd name="T1" fmla="*/ 112 h 121"/>
                <a:gd name="T2" fmla="*/ 264 w 284"/>
                <a:gd name="T3" fmla="*/ 112 h 121"/>
                <a:gd name="T4" fmla="*/ 264 w 284"/>
                <a:gd name="T5" fmla="*/ 5 h 121"/>
                <a:gd name="T6" fmla="*/ 260 w 284"/>
                <a:gd name="T7" fmla="*/ 0 h 121"/>
                <a:gd name="T8" fmla="*/ 255 w 284"/>
                <a:gd name="T9" fmla="*/ 5 h 121"/>
                <a:gd name="T10" fmla="*/ 255 w 284"/>
                <a:gd name="T11" fmla="*/ 112 h 121"/>
                <a:gd name="T12" fmla="*/ 225 w 284"/>
                <a:gd name="T13" fmla="*/ 112 h 121"/>
                <a:gd name="T14" fmla="*/ 225 w 284"/>
                <a:gd name="T15" fmla="*/ 27 h 121"/>
                <a:gd name="T16" fmla="*/ 220 w 284"/>
                <a:gd name="T17" fmla="*/ 23 h 121"/>
                <a:gd name="T18" fmla="*/ 216 w 284"/>
                <a:gd name="T19" fmla="*/ 27 h 121"/>
                <a:gd name="T20" fmla="*/ 216 w 284"/>
                <a:gd name="T21" fmla="*/ 112 h 121"/>
                <a:gd name="T22" fmla="*/ 186 w 284"/>
                <a:gd name="T23" fmla="*/ 112 h 121"/>
                <a:gd name="T24" fmla="*/ 186 w 284"/>
                <a:gd name="T25" fmla="*/ 77 h 121"/>
                <a:gd name="T26" fmla="*/ 181 w 284"/>
                <a:gd name="T27" fmla="*/ 72 h 121"/>
                <a:gd name="T28" fmla="*/ 177 w 284"/>
                <a:gd name="T29" fmla="*/ 77 h 121"/>
                <a:gd name="T30" fmla="*/ 177 w 284"/>
                <a:gd name="T31" fmla="*/ 112 h 121"/>
                <a:gd name="T32" fmla="*/ 146 w 284"/>
                <a:gd name="T33" fmla="*/ 112 h 121"/>
                <a:gd name="T34" fmla="*/ 146 w 284"/>
                <a:gd name="T35" fmla="*/ 37 h 121"/>
                <a:gd name="T36" fmla="*/ 142 w 284"/>
                <a:gd name="T37" fmla="*/ 33 h 121"/>
                <a:gd name="T38" fmla="*/ 137 w 284"/>
                <a:gd name="T39" fmla="*/ 37 h 121"/>
                <a:gd name="T40" fmla="*/ 137 w 284"/>
                <a:gd name="T41" fmla="*/ 112 h 121"/>
                <a:gd name="T42" fmla="*/ 107 w 284"/>
                <a:gd name="T43" fmla="*/ 112 h 121"/>
                <a:gd name="T44" fmla="*/ 107 w 284"/>
                <a:gd name="T45" fmla="*/ 14 h 121"/>
                <a:gd name="T46" fmla="*/ 103 w 284"/>
                <a:gd name="T47" fmla="*/ 10 h 121"/>
                <a:gd name="T48" fmla="*/ 98 w 284"/>
                <a:gd name="T49" fmla="*/ 14 h 121"/>
                <a:gd name="T50" fmla="*/ 98 w 284"/>
                <a:gd name="T51" fmla="*/ 112 h 121"/>
                <a:gd name="T52" fmla="*/ 68 w 284"/>
                <a:gd name="T53" fmla="*/ 112 h 121"/>
                <a:gd name="T54" fmla="*/ 68 w 284"/>
                <a:gd name="T55" fmla="*/ 31 h 121"/>
                <a:gd name="T56" fmla="*/ 63 w 284"/>
                <a:gd name="T57" fmla="*/ 27 h 121"/>
                <a:gd name="T58" fmla="*/ 59 w 284"/>
                <a:gd name="T59" fmla="*/ 31 h 121"/>
                <a:gd name="T60" fmla="*/ 59 w 284"/>
                <a:gd name="T61" fmla="*/ 112 h 121"/>
                <a:gd name="T62" fmla="*/ 30 w 284"/>
                <a:gd name="T63" fmla="*/ 112 h 121"/>
                <a:gd name="T64" fmla="*/ 30 w 284"/>
                <a:gd name="T65" fmla="*/ 77 h 121"/>
                <a:gd name="T66" fmla="*/ 26 w 284"/>
                <a:gd name="T67" fmla="*/ 72 h 121"/>
                <a:gd name="T68" fmla="*/ 21 w 284"/>
                <a:gd name="T69" fmla="*/ 77 h 121"/>
                <a:gd name="T70" fmla="*/ 21 w 284"/>
                <a:gd name="T71" fmla="*/ 112 h 121"/>
                <a:gd name="T72" fmla="*/ 5 w 284"/>
                <a:gd name="T73" fmla="*/ 112 h 121"/>
                <a:gd name="T74" fmla="*/ 0 w 284"/>
                <a:gd name="T75" fmla="*/ 116 h 121"/>
                <a:gd name="T76" fmla="*/ 5 w 284"/>
                <a:gd name="T77" fmla="*/ 121 h 121"/>
                <a:gd name="T78" fmla="*/ 279 w 284"/>
                <a:gd name="T79" fmla="*/ 121 h 121"/>
                <a:gd name="T80" fmla="*/ 284 w 284"/>
                <a:gd name="T81" fmla="*/ 116 h 121"/>
                <a:gd name="T82" fmla="*/ 279 w 284"/>
                <a:gd name="T83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121">
                  <a:moveTo>
                    <a:pt x="279" y="112"/>
                  </a:moveTo>
                  <a:cubicBezTo>
                    <a:pt x="264" y="112"/>
                    <a:pt x="264" y="112"/>
                    <a:pt x="264" y="112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2"/>
                    <a:pt x="262" y="0"/>
                    <a:pt x="260" y="0"/>
                  </a:cubicBezTo>
                  <a:cubicBezTo>
                    <a:pt x="257" y="0"/>
                    <a:pt x="255" y="2"/>
                    <a:pt x="255" y="5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25"/>
                    <a:pt x="223" y="23"/>
                    <a:pt x="220" y="23"/>
                  </a:cubicBezTo>
                  <a:cubicBezTo>
                    <a:pt x="218" y="23"/>
                    <a:pt x="216" y="25"/>
                    <a:pt x="216" y="27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4"/>
                    <a:pt x="184" y="72"/>
                    <a:pt x="181" y="72"/>
                  </a:cubicBezTo>
                  <a:cubicBezTo>
                    <a:pt x="179" y="72"/>
                    <a:pt x="177" y="74"/>
                    <a:pt x="177" y="77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4" y="33"/>
                    <a:pt x="142" y="33"/>
                  </a:cubicBezTo>
                  <a:cubicBezTo>
                    <a:pt x="139" y="33"/>
                    <a:pt x="137" y="35"/>
                    <a:pt x="137" y="3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2"/>
                    <a:pt x="105" y="10"/>
                    <a:pt x="103" y="10"/>
                  </a:cubicBezTo>
                  <a:cubicBezTo>
                    <a:pt x="100" y="10"/>
                    <a:pt x="98" y="12"/>
                    <a:pt x="98" y="14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9"/>
                    <a:pt x="66" y="27"/>
                    <a:pt x="63" y="27"/>
                  </a:cubicBezTo>
                  <a:cubicBezTo>
                    <a:pt x="61" y="27"/>
                    <a:pt x="59" y="29"/>
                    <a:pt x="59" y="3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4"/>
                    <a:pt x="28" y="72"/>
                    <a:pt x="26" y="72"/>
                  </a:cubicBezTo>
                  <a:cubicBezTo>
                    <a:pt x="23" y="72"/>
                    <a:pt x="21" y="74"/>
                    <a:pt x="21" y="77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9"/>
                    <a:pt x="2" y="121"/>
                    <a:pt x="5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2" y="121"/>
                    <a:pt x="284" y="119"/>
                    <a:pt x="284" y="116"/>
                  </a:cubicBezTo>
                  <a:cubicBezTo>
                    <a:pt x="284" y="114"/>
                    <a:pt x="282" y="112"/>
                    <a:pt x="27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01"/>
            <p:cNvSpPr>
              <a:spLocks/>
            </p:cNvSpPr>
            <p:nvPr/>
          </p:nvSpPr>
          <p:spPr bwMode="auto">
            <a:xfrm>
              <a:off x="6728439" y="4740276"/>
              <a:ext cx="142875" cy="193675"/>
            </a:xfrm>
            <a:custGeom>
              <a:avLst/>
              <a:gdLst>
                <a:gd name="T0" fmla="*/ 0 w 110"/>
                <a:gd name="T1" fmla="*/ 57 h 149"/>
                <a:gd name="T2" fmla="*/ 5 w 110"/>
                <a:gd name="T3" fmla="*/ 60 h 149"/>
                <a:gd name="T4" fmla="*/ 20 w 110"/>
                <a:gd name="T5" fmla="*/ 60 h 149"/>
                <a:gd name="T6" fmla="*/ 20 w 110"/>
                <a:gd name="T7" fmla="*/ 145 h 149"/>
                <a:gd name="T8" fmla="*/ 24 w 110"/>
                <a:gd name="T9" fmla="*/ 149 h 149"/>
                <a:gd name="T10" fmla="*/ 28 w 110"/>
                <a:gd name="T11" fmla="*/ 145 h 149"/>
                <a:gd name="T12" fmla="*/ 28 w 110"/>
                <a:gd name="T13" fmla="*/ 55 h 149"/>
                <a:gd name="T14" fmla="*/ 24 w 110"/>
                <a:gd name="T15" fmla="*/ 51 h 149"/>
                <a:gd name="T16" fmla="*/ 15 w 110"/>
                <a:gd name="T17" fmla="*/ 51 h 149"/>
                <a:gd name="T18" fmla="*/ 54 w 110"/>
                <a:gd name="T19" fmla="*/ 12 h 149"/>
                <a:gd name="T20" fmla="*/ 95 w 110"/>
                <a:gd name="T21" fmla="*/ 52 h 149"/>
                <a:gd name="T22" fmla="*/ 86 w 110"/>
                <a:gd name="T23" fmla="*/ 52 h 149"/>
                <a:gd name="T24" fmla="*/ 81 w 110"/>
                <a:gd name="T25" fmla="*/ 57 h 149"/>
                <a:gd name="T26" fmla="*/ 81 w 110"/>
                <a:gd name="T27" fmla="*/ 84 h 149"/>
                <a:gd name="T28" fmla="*/ 86 w 110"/>
                <a:gd name="T29" fmla="*/ 89 h 149"/>
                <a:gd name="T30" fmla="*/ 90 w 110"/>
                <a:gd name="T31" fmla="*/ 84 h 149"/>
                <a:gd name="T32" fmla="*/ 90 w 110"/>
                <a:gd name="T33" fmla="*/ 61 h 149"/>
                <a:gd name="T34" fmla="*/ 105 w 110"/>
                <a:gd name="T35" fmla="*/ 61 h 149"/>
                <a:gd name="T36" fmla="*/ 110 w 110"/>
                <a:gd name="T37" fmla="*/ 59 h 149"/>
                <a:gd name="T38" fmla="*/ 109 w 110"/>
                <a:gd name="T39" fmla="*/ 54 h 149"/>
                <a:gd name="T40" fmla="*/ 57 w 110"/>
                <a:gd name="T41" fmla="*/ 2 h 149"/>
                <a:gd name="T42" fmla="*/ 51 w 110"/>
                <a:gd name="T43" fmla="*/ 2 h 149"/>
                <a:gd name="T44" fmla="*/ 1 w 110"/>
                <a:gd name="T45" fmla="*/ 52 h 149"/>
                <a:gd name="T46" fmla="*/ 0 w 110"/>
                <a:gd name="T47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9">
                  <a:moveTo>
                    <a:pt x="0" y="57"/>
                  </a:moveTo>
                  <a:cubicBezTo>
                    <a:pt x="1" y="59"/>
                    <a:pt x="3" y="60"/>
                    <a:pt x="5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7"/>
                    <a:pt x="22" y="149"/>
                    <a:pt x="24" y="149"/>
                  </a:cubicBezTo>
                  <a:cubicBezTo>
                    <a:pt x="26" y="149"/>
                    <a:pt x="28" y="147"/>
                    <a:pt x="28" y="1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6" y="51"/>
                    <a:pt x="2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52"/>
                    <a:pt x="81" y="54"/>
                    <a:pt x="81" y="57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7"/>
                    <a:pt x="83" y="89"/>
                    <a:pt x="86" y="89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7" y="61"/>
                    <a:pt x="109" y="60"/>
                    <a:pt x="110" y="59"/>
                  </a:cubicBezTo>
                  <a:cubicBezTo>
                    <a:pt x="110" y="57"/>
                    <a:pt x="110" y="55"/>
                    <a:pt x="109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02"/>
            <p:cNvSpPr>
              <a:spLocks/>
            </p:cNvSpPr>
            <p:nvPr/>
          </p:nvSpPr>
          <p:spPr bwMode="auto">
            <a:xfrm>
              <a:off x="6630014" y="4714876"/>
              <a:ext cx="115887" cy="101600"/>
            </a:xfrm>
            <a:custGeom>
              <a:avLst/>
              <a:gdLst>
                <a:gd name="T0" fmla="*/ 5 w 89"/>
                <a:gd name="T1" fmla="*/ 60 h 78"/>
                <a:gd name="T2" fmla="*/ 18 w 89"/>
                <a:gd name="T3" fmla="*/ 60 h 78"/>
                <a:gd name="T4" fmla="*/ 18 w 89"/>
                <a:gd name="T5" fmla="*/ 74 h 78"/>
                <a:gd name="T6" fmla="*/ 23 w 89"/>
                <a:gd name="T7" fmla="*/ 78 h 78"/>
                <a:gd name="T8" fmla="*/ 27 w 89"/>
                <a:gd name="T9" fmla="*/ 74 h 78"/>
                <a:gd name="T10" fmla="*/ 27 w 89"/>
                <a:gd name="T11" fmla="*/ 55 h 78"/>
                <a:gd name="T12" fmla="*/ 23 w 89"/>
                <a:gd name="T13" fmla="*/ 51 h 78"/>
                <a:gd name="T14" fmla="*/ 16 w 89"/>
                <a:gd name="T15" fmla="*/ 51 h 78"/>
                <a:gd name="T16" fmla="*/ 54 w 89"/>
                <a:gd name="T17" fmla="*/ 11 h 78"/>
                <a:gd name="T18" fmla="*/ 81 w 89"/>
                <a:gd name="T19" fmla="*/ 38 h 78"/>
                <a:gd name="T20" fmla="*/ 87 w 89"/>
                <a:gd name="T21" fmla="*/ 38 h 78"/>
                <a:gd name="T22" fmla="*/ 87 w 89"/>
                <a:gd name="T23" fmla="*/ 32 h 78"/>
                <a:gd name="T24" fmla="*/ 58 w 89"/>
                <a:gd name="T25" fmla="*/ 2 h 78"/>
                <a:gd name="T26" fmla="*/ 51 w 89"/>
                <a:gd name="T27" fmla="*/ 2 h 78"/>
                <a:gd name="T28" fmla="*/ 2 w 89"/>
                <a:gd name="T29" fmla="*/ 52 h 78"/>
                <a:gd name="T30" fmla="*/ 1 w 89"/>
                <a:gd name="T31" fmla="*/ 57 h 78"/>
                <a:gd name="T32" fmla="*/ 5 w 89"/>
                <a:gd name="T3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8">
                  <a:moveTo>
                    <a:pt x="5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6"/>
                    <a:pt x="20" y="78"/>
                    <a:pt x="23" y="78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3"/>
                    <a:pt x="25" y="51"/>
                    <a:pt x="23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3" y="40"/>
                    <a:pt x="85" y="40"/>
                    <a:pt x="87" y="38"/>
                  </a:cubicBezTo>
                  <a:cubicBezTo>
                    <a:pt x="89" y="36"/>
                    <a:pt x="89" y="33"/>
                    <a:pt x="87" y="3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1" y="58"/>
                    <a:pt x="3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503"/>
            <p:cNvSpPr>
              <a:spLocks/>
            </p:cNvSpPr>
            <p:nvPr/>
          </p:nvSpPr>
          <p:spPr bwMode="auto">
            <a:xfrm>
              <a:off x="6528414" y="4781551"/>
              <a:ext cx="138112" cy="160338"/>
            </a:xfrm>
            <a:custGeom>
              <a:avLst/>
              <a:gdLst>
                <a:gd name="T0" fmla="*/ 5 w 107"/>
                <a:gd name="T1" fmla="*/ 57 h 123"/>
                <a:gd name="T2" fmla="*/ 17 w 107"/>
                <a:gd name="T3" fmla="*/ 57 h 123"/>
                <a:gd name="T4" fmla="*/ 17 w 107"/>
                <a:gd name="T5" fmla="*/ 119 h 123"/>
                <a:gd name="T6" fmla="*/ 21 w 107"/>
                <a:gd name="T7" fmla="*/ 123 h 123"/>
                <a:gd name="T8" fmla="*/ 26 w 107"/>
                <a:gd name="T9" fmla="*/ 119 h 123"/>
                <a:gd name="T10" fmla="*/ 26 w 107"/>
                <a:gd name="T11" fmla="*/ 53 h 123"/>
                <a:gd name="T12" fmla="*/ 21 w 107"/>
                <a:gd name="T13" fmla="*/ 48 h 123"/>
                <a:gd name="T14" fmla="*/ 15 w 107"/>
                <a:gd name="T15" fmla="*/ 48 h 123"/>
                <a:gd name="T16" fmla="*/ 52 w 107"/>
                <a:gd name="T17" fmla="*/ 11 h 123"/>
                <a:gd name="T18" fmla="*/ 91 w 107"/>
                <a:gd name="T19" fmla="*/ 50 h 123"/>
                <a:gd name="T20" fmla="*/ 84 w 107"/>
                <a:gd name="T21" fmla="*/ 50 h 123"/>
                <a:gd name="T22" fmla="*/ 80 w 107"/>
                <a:gd name="T23" fmla="*/ 55 h 123"/>
                <a:gd name="T24" fmla="*/ 80 w 107"/>
                <a:gd name="T25" fmla="*/ 60 h 123"/>
                <a:gd name="T26" fmla="*/ 84 w 107"/>
                <a:gd name="T27" fmla="*/ 64 h 123"/>
                <a:gd name="T28" fmla="*/ 89 w 107"/>
                <a:gd name="T29" fmla="*/ 60 h 123"/>
                <a:gd name="T30" fmla="*/ 89 w 107"/>
                <a:gd name="T31" fmla="*/ 59 h 123"/>
                <a:gd name="T32" fmla="*/ 102 w 107"/>
                <a:gd name="T33" fmla="*/ 59 h 123"/>
                <a:gd name="T34" fmla="*/ 106 w 107"/>
                <a:gd name="T35" fmla="*/ 57 h 123"/>
                <a:gd name="T36" fmla="*/ 105 w 107"/>
                <a:gd name="T37" fmla="*/ 52 h 123"/>
                <a:gd name="T38" fmla="*/ 55 w 107"/>
                <a:gd name="T39" fmla="*/ 2 h 123"/>
                <a:gd name="T40" fmla="*/ 49 w 107"/>
                <a:gd name="T41" fmla="*/ 2 h 123"/>
                <a:gd name="T42" fmla="*/ 1 w 107"/>
                <a:gd name="T43" fmla="*/ 49 h 123"/>
                <a:gd name="T44" fmla="*/ 0 w 107"/>
                <a:gd name="T45" fmla="*/ 54 h 123"/>
                <a:gd name="T46" fmla="*/ 5 w 107"/>
                <a:gd name="T4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5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19" y="123"/>
                    <a:pt x="21" y="123"/>
                  </a:cubicBezTo>
                  <a:cubicBezTo>
                    <a:pt x="24" y="123"/>
                    <a:pt x="26" y="121"/>
                    <a:pt x="26" y="119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24" y="48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50"/>
                    <a:pt x="80" y="52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82" y="64"/>
                    <a:pt x="84" y="64"/>
                  </a:cubicBezTo>
                  <a:cubicBezTo>
                    <a:pt x="87" y="64"/>
                    <a:pt x="89" y="62"/>
                    <a:pt x="89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59"/>
                    <a:pt x="105" y="58"/>
                    <a:pt x="106" y="57"/>
                  </a:cubicBezTo>
                  <a:cubicBezTo>
                    <a:pt x="107" y="55"/>
                    <a:pt x="106" y="53"/>
                    <a:pt x="105" y="5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1" y="56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3424"/>
          <p:cNvGrpSpPr/>
          <p:nvPr/>
        </p:nvGrpSpPr>
        <p:grpSpPr>
          <a:xfrm>
            <a:off x="9238609" y="1751162"/>
            <a:ext cx="541239" cy="453631"/>
            <a:chOff x="5575914" y="2635251"/>
            <a:chExt cx="371475" cy="369888"/>
          </a:xfrm>
        </p:grpSpPr>
        <p:sp>
          <p:nvSpPr>
            <p:cNvPr id="84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1" name="Straight Connector 12"/>
          <p:cNvCxnSpPr/>
          <p:nvPr/>
        </p:nvCxnSpPr>
        <p:spPr>
          <a:xfrm>
            <a:off x="317499" y="3899971"/>
            <a:ext cx="11684578" cy="35556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3"/>
          <p:cNvSpPr txBox="1"/>
          <p:nvPr/>
        </p:nvSpPr>
        <p:spPr>
          <a:xfrm>
            <a:off x="296462" y="6304389"/>
            <a:ext cx="4308194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latin typeface="+mn-lt"/>
              </a:rPr>
              <a:t>*с 1 апреля 2026 года</a:t>
            </a:r>
            <a:endParaRPr lang="ru-RU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985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Информация об оказываемых услугах подъездных путей (малая мощность) по итогам 2025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742" y="716925"/>
            <a:ext cx="9241971" cy="20159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Информация 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kern="0" dirty="0">
                <a:latin typeface="+mn-lt"/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600" b="1" kern="0" dirty="0">
                <a:latin typeface="+mn-lt"/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kern="0" dirty="0">
                <a:latin typeface="+mn-lt"/>
                <a:cs typeface="Arial" panose="020B0604020202020204" pitchFamily="34" charset="0"/>
              </a:rPr>
              <a:t>Сумма амортизационных отчислений,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предусмотренная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в утвержденной тарифной смете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– </a:t>
            </a:r>
            <a:r>
              <a:rPr lang="ru-RU" sz="2000" b="1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49</a:t>
            </a:r>
            <a:r>
              <a:rPr lang="ru-RU" sz="2000" b="1" kern="0" dirty="0" smtClean="0">
                <a:solidFill>
                  <a:srgbClr val="EF7F1A"/>
                </a:solidFill>
                <a:latin typeface="+mn-lt"/>
                <a:cs typeface="Arial" panose="020B0604020202020204" pitchFamily="34" charset="0"/>
              </a:rPr>
              <a:t>,6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тыс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.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тенге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направлена на проведение капитального ремонта</a:t>
            </a:r>
            <a:r>
              <a:rPr lang="en-US" sz="1600" kern="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«Стрелочного перевода №217 Р65 1/9»</a:t>
            </a:r>
            <a:r>
              <a:rPr lang="en-US" sz="1600" kern="0" dirty="0">
                <a:latin typeface="+mn-lt"/>
                <a:cs typeface="Arial" panose="020B0604020202020204" pitchFamily="34" charset="0"/>
              </a:rPr>
              <a:t>.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АО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«Алюминий Казахстана»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качества и надежности регулируемых услуг и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деятельности 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утверждались</a:t>
            </a:r>
            <a:endParaRPr lang="ru-RU" sz="1600" dirty="0">
              <a:latin typeface="+mn-lt"/>
            </a:endParaRPr>
          </a:p>
        </p:txBody>
      </p:sp>
      <p:sp>
        <p:nvSpPr>
          <p:cNvPr id="6" name="Rectangle 126"/>
          <p:cNvSpPr/>
          <p:nvPr/>
        </p:nvSpPr>
        <p:spPr>
          <a:xfrm>
            <a:off x="101712" y="770908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Rectangle 127"/>
          <p:cNvSpPr/>
          <p:nvPr/>
        </p:nvSpPr>
        <p:spPr>
          <a:xfrm>
            <a:off x="105791" y="2772055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" name="Rectangle 128"/>
          <p:cNvSpPr/>
          <p:nvPr/>
        </p:nvSpPr>
        <p:spPr>
          <a:xfrm>
            <a:off x="105792" y="4367187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Rectangle 129"/>
          <p:cNvSpPr/>
          <p:nvPr/>
        </p:nvSpPr>
        <p:spPr>
          <a:xfrm>
            <a:off x="101712" y="5128893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21" y="2743200"/>
            <a:ext cx="9371076" cy="23391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2025 год</a:t>
            </a:r>
          </a:p>
          <a:p>
            <a:r>
              <a:rPr lang="ru-RU" sz="1600" dirty="0">
                <a:latin typeface="Arial (Основной текст)"/>
              </a:rPr>
              <a:t>Затраты АО «Алюминий Казахстана» за </a:t>
            </a:r>
            <a:r>
              <a:rPr lang="ru-RU" sz="1600" dirty="0" smtClean="0">
                <a:solidFill>
                  <a:srgbClr val="000000"/>
                </a:solidFill>
                <a:latin typeface="Arial (Основной текст)"/>
              </a:rPr>
              <a:t>2025 </a:t>
            </a:r>
            <a:r>
              <a:rPr lang="ru-RU" sz="1600" dirty="0">
                <a:solidFill>
                  <a:srgbClr val="000000"/>
                </a:solidFill>
                <a:latin typeface="Arial (Основной текст)"/>
              </a:rPr>
              <a:t>год </a:t>
            </a:r>
            <a:r>
              <a:rPr lang="ru-RU" sz="1600" dirty="0">
                <a:latin typeface="Arial (Основной текст)"/>
              </a:rPr>
              <a:t>на оказание услуг подъездных путей </a:t>
            </a:r>
            <a:r>
              <a:rPr lang="ru-RU" sz="1600" dirty="0" smtClean="0">
                <a:latin typeface="Arial (Основной текст)"/>
              </a:rPr>
              <a:t>составили </a:t>
            </a:r>
            <a:r>
              <a:rPr lang="ru-RU" sz="2000" dirty="0" smtClean="0">
                <a:solidFill>
                  <a:srgbClr val="FF0000"/>
                </a:solidFill>
                <a:latin typeface="Arial (Основной текст)"/>
              </a:rPr>
              <a:t>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9 207,2</a:t>
            </a:r>
            <a:r>
              <a:rPr lang="en-US" sz="2000" dirty="0" smtClean="0">
                <a:solidFill>
                  <a:srgbClr val="EF7F1A"/>
                </a:solidFill>
                <a:latin typeface="Arial (Основной текст)"/>
              </a:rPr>
              <a:t> </a:t>
            </a:r>
            <a:r>
              <a:rPr lang="ru-RU" sz="1600" dirty="0" smtClean="0">
                <a:latin typeface="Arial (Основной текст)"/>
              </a:rPr>
              <a:t>тыс</a:t>
            </a:r>
            <a:r>
              <a:rPr lang="ru-RU" sz="1600" dirty="0">
                <a:latin typeface="Arial (Основной текст)"/>
              </a:rPr>
              <a:t>. тенге, превышение против утвержденной тарифной сметы </a:t>
            </a:r>
            <a:r>
              <a:rPr lang="ru-RU" sz="1600" dirty="0" smtClean="0">
                <a:latin typeface="Arial (Основной текст)"/>
              </a:rPr>
              <a:t>в </a:t>
            </a:r>
            <a:r>
              <a:rPr lang="ru-RU" sz="2000" b="1" dirty="0" smtClean="0">
                <a:solidFill>
                  <a:srgbClr val="EF7F1A"/>
                </a:solidFill>
                <a:latin typeface="Arial (Основной текст)"/>
              </a:rPr>
              <a:t>34,2</a:t>
            </a:r>
            <a:r>
              <a:rPr lang="ru-RU" sz="1600" dirty="0" smtClean="0">
                <a:latin typeface="Arial (Основной текст)"/>
              </a:rPr>
              <a:t> раза.</a:t>
            </a:r>
            <a:endParaRPr lang="ru-RU" sz="1600" dirty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Перерасход </a:t>
            </a:r>
            <a:r>
              <a:rPr lang="ru-RU" sz="1600" dirty="0">
                <a:latin typeface="Arial (Основной текст)"/>
              </a:rPr>
              <a:t>затрат в целом по тарифной смете обусловлен ростом заработной платы, наличием затрат, которые не были предусмотрены в утверждённой тарифной смете, и инфляционным процессом. </a:t>
            </a:r>
          </a:p>
          <a:p>
            <a:r>
              <a:rPr lang="ru-RU" sz="1600" b="1" dirty="0" smtClean="0">
                <a:latin typeface="Arial (Основной текст)"/>
              </a:rPr>
              <a:t>Информация об объемах предоставленных услуг </a:t>
            </a:r>
            <a:endParaRPr lang="en-US" sz="1600" b="1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Объем </a:t>
            </a:r>
            <a:r>
              <a:rPr lang="ru-RU" sz="1600" dirty="0">
                <a:latin typeface="Arial (Основной текст)"/>
              </a:rPr>
              <a:t>оказанных услуг </a:t>
            </a:r>
            <a:r>
              <a:rPr lang="ru-RU" sz="1600" dirty="0" smtClean="0">
                <a:latin typeface="Arial (Основной текст)"/>
              </a:rPr>
              <a:t>составил 6 477,9 вагон*км. Увеличение </a:t>
            </a:r>
            <a:r>
              <a:rPr lang="ru-RU" sz="1600" dirty="0">
                <a:latin typeface="Arial (Основной текст)"/>
              </a:rPr>
              <a:t>объемов регулируемых услуг на </a:t>
            </a:r>
            <a:r>
              <a:rPr lang="ru-RU" sz="1600" dirty="0" smtClean="0">
                <a:latin typeface="Arial (Основной текст)"/>
              </a:rPr>
              <a:t>30,9 % </a:t>
            </a:r>
            <a:r>
              <a:rPr lang="ru-RU" sz="1600" dirty="0">
                <a:latin typeface="Arial (Основной текст)"/>
              </a:rPr>
              <a:t>обусловлено фактическими заявками потребителей на оказание услуг</a:t>
            </a:r>
            <a:r>
              <a:rPr lang="ru-RU" sz="1600" dirty="0" smtClean="0">
                <a:latin typeface="Arial (Основной текст)"/>
              </a:rPr>
              <a:t>.</a:t>
            </a:r>
            <a:endParaRPr lang="ru-RU" sz="1600" dirty="0">
              <a:latin typeface="Arial (Основной текст)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60" y="859193"/>
            <a:ext cx="1906298" cy="4225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5167" y="5128893"/>
            <a:ext cx="9078687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 (Основной текст)"/>
              </a:rPr>
              <a:t>Информация об основных финансово-экономических показателях </a:t>
            </a:r>
            <a:endParaRPr lang="ru-RU" sz="1600" b="1" dirty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Доход –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394,3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>
                <a:latin typeface="Arial (Основной текст)"/>
              </a:rPr>
              <a:t>тыс. тенге,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Затраты –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9 </a:t>
            </a:r>
            <a:r>
              <a:rPr lang="en-US" sz="2000" b="1" dirty="0">
                <a:solidFill>
                  <a:srgbClr val="EF7F1A"/>
                </a:solidFill>
                <a:latin typeface="Arial (Основной текст)"/>
              </a:rPr>
              <a:t>207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,</a:t>
            </a:r>
            <a:r>
              <a:rPr lang="en-US" sz="2000" b="1" dirty="0">
                <a:solidFill>
                  <a:srgbClr val="EF7F1A"/>
                </a:solidFill>
                <a:latin typeface="Arial (Основной текст)"/>
              </a:rPr>
              <a:t>2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 </a:t>
            </a:r>
            <a:r>
              <a:rPr lang="ru-RU" sz="1600" dirty="0">
                <a:latin typeface="Arial (Основной текст)"/>
              </a:rPr>
              <a:t>тыс. тенге. </a:t>
            </a:r>
          </a:p>
          <a:p>
            <a:r>
              <a:rPr lang="ru-RU" sz="1600" dirty="0" smtClean="0">
                <a:latin typeface="Arial (Основной текст)"/>
              </a:rPr>
              <a:t>Убыток – </a:t>
            </a:r>
            <a:r>
              <a:rPr lang="en-US" sz="2000" b="1" dirty="0">
                <a:solidFill>
                  <a:srgbClr val="EF7F1A"/>
                </a:solidFill>
                <a:latin typeface="Arial (Основной текст)"/>
              </a:rPr>
              <a:t>8 812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,9 </a:t>
            </a:r>
            <a:r>
              <a:rPr lang="ru-RU" sz="1600" dirty="0" smtClean="0">
                <a:latin typeface="Arial (Основной текст)"/>
              </a:rPr>
              <a:t>тыс</a:t>
            </a:r>
            <a:r>
              <a:rPr lang="ru-RU" sz="1600" dirty="0">
                <a:latin typeface="Arial (Основной текст)"/>
              </a:rPr>
              <a:t>. тенге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788" y="6353175"/>
            <a:ext cx="11410270" cy="3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2025 год отсутствуют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/>
          <p:nvPr>
            <p:custDataLst>
              <p:tags r:id="rId3"/>
            </p:custDataLst>
          </p:nvPr>
        </p:nvSpPr>
        <p:spPr bwMode="auto">
          <a:xfrm>
            <a:off x="77788" y="629920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84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7784877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Общая </a:t>
            </a:r>
            <a:r>
              <a:rPr lang="ru-RU" dirty="0" smtClean="0"/>
              <a:t>информация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499" y="3205210"/>
            <a:ext cx="5406104" cy="29892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Электростанция </a:t>
            </a:r>
            <a:r>
              <a:rPr lang="ru-RU" sz="1600" dirty="0"/>
              <a:t>АО «Алюминий Казахстана» введена в эксплуатацию в 1964 году. </a:t>
            </a:r>
          </a:p>
          <a:p>
            <a:pPr algn="ctr"/>
            <a:endParaRPr lang="ru-RU" sz="1600" dirty="0"/>
          </a:p>
          <a:p>
            <a:r>
              <a:rPr lang="ru-RU" sz="1600" dirty="0"/>
              <a:t>Установленная мощность:</a:t>
            </a:r>
          </a:p>
          <a:p>
            <a:r>
              <a:rPr lang="ru-RU" sz="1600" dirty="0"/>
              <a:t>Электрическая – </a:t>
            </a:r>
            <a:r>
              <a:rPr lang="ru-RU" sz="1600" b="1" dirty="0"/>
              <a:t>350 МВт</a:t>
            </a:r>
          </a:p>
          <a:p>
            <a:r>
              <a:rPr lang="ru-RU" sz="1600" dirty="0"/>
              <a:t>Тепловая – </a:t>
            </a:r>
            <a:r>
              <a:rPr lang="ru-RU" sz="1600" b="1" dirty="0"/>
              <a:t>1 182 Гкал/час</a:t>
            </a:r>
          </a:p>
          <a:p>
            <a:pPr algn="ctr"/>
            <a:endParaRPr lang="ru-RU" sz="1600" b="1" dirty="0"/>
          </a:p>
          <a:p>
            <a:r>
              <a:rPr lang="ru-RU" sz="1600" dirty="0"/>
              <a:t>Показатели качества и надежности регулируемых услуг, а также показатели эффективности деятельности для АО «Алюминий Казахстана» уполномоченным органом </a:t>
            </a:r>
            <a:r>
              <a:rPr lang="ru-RU" sz="1600" b="1" dirty="0"/>
              <a:t>не установлены</a:t>
            </a:r>
          </a:p>
          <a:p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2" y="2491157"/>
            <a:ext cx="3096018" cy="3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959" y="1545095"/>
            <a:ext cx="2966905" cy="41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1162360"/>
            <a:ext cx="8104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latin typeface="+mn-lt"/>
              </a:rPr>
              <a:t>АО «Алюминий Казахстана» </a:t>
            </a:r>
            <a:r>
              <a:rPr lang="ru-RU" sz="1600" dirty="0">
                <a:latin typeface="+mn-lt"/>
              </a:rPr>
              <a:t>является единственным в Казахстане предприятием, выпускающим глинозем (сырье для производства алюминия), а так же крупнейшим работодателем Павлодарской области.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99" y="2030928"/>
            <a:ext cx="719020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>
                <a:latin typeface="+mn-lt"/>
              </a:rPr>
              <a:t>Вид регулируемой деятельности </a:t>
            </a:r>
            <a:r>
              <a:rPr lang="ru-RU" sz="1600" dirty="0">
                <a:latin typeface="+mn-lt"/>
              </a:rPr>
              <a:t>– </a:t>
            </a:r>
            <a:r>
              <a:rPr lang="ru-RU" sz="1600" b="1" dirty="0">
                <a:latin typeface="+mn-lt"/>
              </a:rPr>
              <a:t>производство тепловой </a:t>
            </a:r>
            <a:r>
              <a:rPr lang="ru-RU" sz="1600" b="1" dirty="0" smtClean="0">
                <a:latin typeface="+mn-lt"/>
              </a:rPr>
              <a:t>энергии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2464064"/>
            <a:ext cx="5245903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/>
            <a:r>
              <a:rPr lang="ru-RU" sz="1600" dirty="0">
                <a:latin typeface="+mn-lt"/>
              </a:rPr>
              <a:t>Производителем тепла в АО «Алюминий Казахстана» является </a:t>
            </a:r>
            <a:r>
              <a:rPr lang="ru-RU" sz="1600" dirty="0" smtClean="0">
                <a:latin typeface="+mn-lt"/>
              </a:rPr>
              <a:t>филиал </a:t>
            </a:r>
            <a:r>
              <a:rPr lang="ru-RU" sz="1600" dirty="0">
                <a:latin typeface="+mn-lt"/>
              </a:rPr>
              <a:t>– </a:t>
            </a:r>
            <a:r>
              <a:rPr lang="ru-RU" sz="1600" dirty="0" smtClean="0">
                <a:latin typeface="+mn-lt"/>
              </a:rPr>
              <a:t>Электростанция.</a:t>
            </a:r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</p:txBody>
      </p:sp>
      <p:grpSp>
        <p:nvGrpSpPr>
          <p:cNvPr id="13" name="Group 488"/>
          <p:cNvGrpSpPr/>
          <p:nvPr/>
        </p:nvGrpSpPr>
        <p:grpSpPr>
          <a:xfrm>
            <a:off x="440472" y="2358534"/>
            <a:ext cx="371475" cy="371475"/>
            <a:chOff x="-2103438" y="3878264"/>
            <a:chExt cx="371475" cy="371475"/>
          </a:xfrm>
        </p:grpSpPr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027291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1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исполнении утвержденной инвестиционной программы за </a:t>
            </a:r>
            <a:r>
              <a:rPr lang="ru-RU" dirty="0" smtClean="0"/>
              <a:t>2025 </a:t>
            </a:r>
            <a:r>
              <a:rPr lang="ru-RU" dirty="0"/>
              <a:t>год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64450"/>
              </p:ext>
            </p:extLst>
          </p:nvPr>
        </p:nvGraphicFramePr>
        <p:xfrm>
          <a:off x="104435" y="1525715"/>
          <a:ext cx="6376264" cy="33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96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услуг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Отчет о прибылях и убытках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Наименование регулируемых услуг 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и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обслуживаемая территория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Наименование мероприятий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Количество в натуральных показателях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Период предоставления услуги в рамках инвестиционной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7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роизводство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тепловой энергии, </a:t>
                      </a:r>
                      <a:br>
                        <a:rPr lang="ru-RU" sz="1000" u="none" strike="noStrike" dirty="0">
                          <a:effectLst/>
                          <a:latin typeface="+mn-lt"/>
                        </a:rPr>
                      </a:b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г. Павлодар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котлоагрегата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ст. №1 (Капитальный ремонт пароперегревателя и поверхности нагрева котла ст.№1)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-1 480 202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тыс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 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Объем предоставленных регулируемых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тыс. Гкал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1 341,94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1 354,36</a:t>
                      </a: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93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Итого: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84491"/>
              </p:ext>
            </p:extLst>
          </p:nvPr>
        </p:nvGraphicFramePr>
        <p:xfrm>
          <a:off x="6480699" y="1525714"/>
          <a:ext cx="5683569" cy="33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8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7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26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Сумма инвестиционной 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программы,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Информация о фактических условиях и размерах финансирования инвестиционной 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программы,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отклонение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причины отклонения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собственные средства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Заемные средства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Бюджетные средства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Амортизация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Прибыль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2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238 118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301 052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62 934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связи с уточнением объема работ по кап.ремонту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116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184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238 118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301 052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62 934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116</a:t>
                      </a:r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3212" y="6418981"/>
            <a:ext cx="6919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+mn-lt"/>
              </a:rPr>
              <a:t>* </a:t>
            </a:r>
            <a:r>
              <a:rPr lang="ru-RU" sz="1000" dirty="0">
                <a:latin typeface="+mn-lt"/>
              </a:rPr>
              <a:t>Предусмотрено в утвержденной тарифной смете</a:t>
            </a:r>
          </a:p>
        </p:txBody>
      </p:sp>
    </p:spTree>
    <p:extLst>
      <p:ext uri="{BB962C8B-B14F-4D97-AF65-F5344CB8AC3E}">
        <p14:creationId xmlns:p14="http://schemas.microsoft.com/office/powerpoint/2010/main" val="2065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29562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исполнении утвержденной инвестиционной программы за </a:t>
            </a:r>
            <a:r>
              <a:rPr lang="ru-RU" dirty="0" smtClean="0"/>
              <a:t>2025 </a:t>
            </a:r>
            <a:r>
              <a:rPr lang="ru-RU" dirty="0"/>
              <a:t>год (продолжение)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88418"/>
              </p:ext>
            </p:extLst>
          </p:nvPr>
        </p:nvGraphicFramePr>
        <p:xfrm>
          <a:off x="317499" y="1427662"/>
          <a:ext cx="11600762" cy="4388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1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62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94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45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608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7401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17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4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Улучшение производственных показателей, %, по годам реализации в зависимости от утвержденной инвестиционной программы</a:t>
                      </a: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прошлого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текущего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прошлого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текущего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прошлого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текущего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26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5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Капитальный ремонт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котлоагрегата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ст. №1 (Капитальный ремонт пароперегревателя и поверхности нагрева котла ст.№1)</a:t>
                      </a: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8,06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Отклонения отсутствуют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(Основной текст)"/>
                        </a:rPr>
                        <a:t>выполнение инвестиционной программы обеспечило повышение надёжности оборудования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629468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по итогам 20</a:t>
            </a:r>
            <a:r>
              <a:rPr lang="en-US" dirty="0" smtClean="0"/>
              <a:t>2</a:t>
            </a:r>
            <a:r>
              <a:rPr lang="ru-RU" dirty="0" smtClean="0"/>
              <a:t>5 </a:t>
            </a:r>
            <a:r>
              <a:rPr lang="ru-RU" dirty="0"/>
              <a:t>года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76371"/>
              </p:ext>
            </p:extLst>
          </p:nvPr>
        </p:nvGraphicFramePr>
        <p:xfrm>
          <a:off x="200297" y="852896"/>
          <a:ext cx="11730388" cy="5580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5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6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7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показателей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Предусмотрено в утверждённой тарифной смете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Фактически сложившиеся показатели 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Отклонение, в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Причины отклонения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Затраты на производство товаров 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1 803 929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3 406 966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предоставление услуг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Материальные затраты,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1 327 057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1 939 131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сырье, материалы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88 011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194 562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 тарифа на услуги Павлодар-Водоканал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топливо на технологические цели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1 232 771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1 716 282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1.</a:t>
                      </a:r>
                      <a:r>
                        <a:rPr lang="ru-RU" sz="1200" u="none" strike="noStrike" dirty="0" smtClean="0">
                          <a:effectLst/>
                        </a:rPr>
                        <a:t>2.1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уголь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1 182 542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1 606 759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 объема оказываемых услуг, изменение стоимости  на транспортировку угля с момента утверждения тарифной сметы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24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1.2.2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мазут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50 229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 расхода в связи 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неудовлетворительным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техническим  состоянием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пыле систем  котла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энергия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 объема и удельной себестоимости тепловой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электрической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энергии для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хоз.нужд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Затраты на оплату труда,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116 708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218 709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заработная плата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101 185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188 104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затрат, в связи повышением заработной платы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социальный налог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социальные отчисления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медицинское страхование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5 067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ОППВ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2.6.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ОПВР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Амортизационные отчисления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тыс.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116 184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568 157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Изменение графика ввода объектов в эксплуатацию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7402725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по итогам </a:t>
            </a:r>
            <a:r>
              <a:rPr lang="ru-RU" dirty="0" smtClean="0"/>
              <a:t>202</a:t>
            </a:r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года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77415"/>
              </p:ext>
            </p:extLst>
          </p:nvPr>
        </p:nvGraphicFramePr>
        <p:xfrm>
          <a:off x="451368" y="1089888"/>
          <a:ext cx="11211725" cy="5136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5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7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043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0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Наименование показателей </a:t>
                      </a:r>
                      <a:br>
                        <a:rPr lang="ru-RU" sz="9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Предусмотрено в утверждённой тарифной смете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Фактически сложившиеся показатели 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Отклонение, в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Причины отклонения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Ремонт, всего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тыс.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199 861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480 789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936">
                <a:tc>
                  <a:txBody>
                    <a:bodyPr/>
                    <a:lstStyle/>
                    <a:p>
                      <a:pPr marL="0" marR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4.1.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Ремонт, не приводящий к </a:t>
                      </a:r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росту стоимости основных фондов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199 861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480 789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изменением графиков ремонта в соответствии с техническим состоянием оборудования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Услуги сторонних организаций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36 105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128 709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производственного характера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услуги сторонних организаций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72 545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результатам проведенных закупочных процедур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техническая экспертиза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результатам проведенных закупочных процедур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электронная торговая площадка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1 284,4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результатам проведенных закупочных процедур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5.4.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услуги 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подразделений</a:t>
                      </a:r>
                      <a:r>
                        <a:rPr lang="ru-RU" sz="1200" u="none" strike="noStrike" baseline="0" dirty="0" smtClean="0">
                          <a:effectLst/>
                          <a:latin typeface="Arial (Основной текст)"/>
                        </a:rPr>
                        <a:t> АО «Алюминий Казахстана»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37 393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изначально заниженные затраты, включенные в тарифной смете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3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питьевая вода, стоки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изменение тарифа на водоснабжение с момента утверждения тарифной сметы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Налоги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6.1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экологические платежи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Перенос оплаты по экологическим платежам на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2025 год, в связи перенесением строительно-монтажных работ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65437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9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по итогам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88494"/>
              </p:ext>
            </p:extLst>
          </p:nvPr>
        </p:nvGraphicFramePr>
        <p:xfrm>
          <a:off x="156339" y="791935"/>
          <a:ext cx="11526621" cy="5647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2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7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28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734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Наименование показателей </a:t>
                      </a:r>
                      <a:br>
                        <a:rPr lang="ru-RU" sz="9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Предусмотрено в утверждённой тарифной смете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Фактически сложившиеся показатели 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Отклонение, в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Причины отклонения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Прочие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7 991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71 429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793,9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услуги связи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расходы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расходы на </a:t>
                      </a:r>
                      <a:r>
                        <a:rPr lang="ru-RU" sz="1200" u="none" strike="noStrike" dirty="0" err="1">
                          <a:effectLst/>
                          <a:latin typeface="Arial (Основной текст)"/>
                        </a:rPr>
                        <a:t>ОТиТБ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прохождение работниками «Электростанции» предсменных осмотров и профосмотров согласно фактической численности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Arial (Основной текст)"/>
                        </a:rPr>
                        <a:t>спецмолоко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результатам проведенных закупочных процедур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командировочные расходы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фактические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канцелярские товары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фактические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6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страхование ГПО работодателя за причинение вреда жизни и здоровью работников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algn="ct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ставок платежей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страхование ГПО за причинения вреда 3-м лицам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изначально заниженные затраты, включенные в тарифную смету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охрана объектов ТЭЦ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результатам проведенных закупочных процедур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затраты на подготовку кадров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итогам проведенных конкурсных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процедур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0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страхование гражданско-правовой ответственности владельцев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транспорт.средств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расходы</a:t>
                      </a: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страхование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имущ.перерыв.простоев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произв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АО "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Страхов.комп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 Евразия"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48 498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кадровое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администрирование ТЭЦ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92569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9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по итогам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49767"/>
              </p:ext>
            </p:extLst>
          </p:nvPr>
        </p:nvGraphicFramePr>
        <p:xfrm>
          <a:off x="409500" y="1227039"/>
          <a:ext cx="11159382" cy="4375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6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9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2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88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3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Наименование показателей </a:t>
                      </a:r>
                      <a:br>
                        <a:rPr lang="ru-RU" sz="9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Предусмотрено в утверждённой тарифной смете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Фактически сложившиеся показатели тарифной сметы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Отклонение, в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Причины отклонения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Расходы периода,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8.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Общие и административные расходы,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Налоги,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в связи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 поступлением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ОС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налог на 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1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другие расходы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8.2.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услуги специалистов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увеличение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затрат, в связи повышением заработной платы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прочие расходы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2 878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расходы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8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Всего затрат на предоставление услуг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1 812 171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3 432 215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8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Прибыль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121 934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-1 480 202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-1 313,9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2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Всего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1 934 105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1 952 013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VI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Объем реализации тепловой энергии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. Гкал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По фактическим заявкам потребителей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4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VII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 (Основной текст)"/>
                        </a:rPr>
                        <a:t>Тариф, без учета НДС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тенге/Гкал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9352" y="6211670"/>
            <a:ext cx="10644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58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50891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соблюдении показателей качества и надежности регулируемых услуг;</a:t>
            </a:r>
            <a:br>
              <a:rPr lang="ru-RU" dirty="0"/>
            </a:br>
            <a:r>
              <a:rPr lang="ru-RU" dirty="0"/>
              <a:t>о достижении показателей эффективности деятельности </a:t>
            </a:r>
            <a:r>
              <a:rPr lang="ru-RU" dirty="0" smtClean="0"/>
              <a:t>АО «Алюминий Казахстана»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638" y="915757"/>
            <a:ext cx="1147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+mn-lt"/>
              </a:rPr>
              <a:t>Для АО «Алюминий Казахстана» показатели качества и надежности регулируемых услуг и показатели эффективности деятельности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уполномоченным органом </a:t>
            </a:r>
            <a:r>
              <a:rPr lang="ru-RU" sz="1600" b="1" dirty="0" smtClean="0">
                <a:solidFill>
                  <a:prstClr val="black"/>
                </a:solidFill>
                <a:latin typeface="+mn-lt"/>
              </a:rPr>
              <a:t>не 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разрабатывались и не утверждались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. </a:t>
            </a:r>
          </a:p>
          <a:p>
            <a:r>
              <a:rPr lang="ru-RU" sz="1600" dirty="0">
                <a:solidFill>
                  <a:prstClr val="black"/>
                </a:solidFill>
                <a:latin typeface="+mn-lt"/>
              </a:rPr>
              <a:t>В результате проведенных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в 2025 году капитальных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ремонтов АО «Алюминий Казахстана» достигнуты следующие показатели 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77846"/>
              </p:ext>
            </p:extLst>
          </p:nvPr>
        </p:nvGraphicFramePr>
        <p:xfrm>
          <a:off x="379100" y="2075411"/>
          <a:ext cx="11280028" cy="1858743"/>
        </p:xfrm>
        <a:graphic>
          <a:graphicData uri="http://schemas.openxmlformats.org/drawingml/2006/table">
            <a:tbl>
              <a:tblPr/>
              <a:tblGrid>
                <a:gridCol w="251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131712796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надежности и качества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года, предшествующего отчетному периоду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соблюдения показателей надежности и качества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несоблюдения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надежности и качества 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-8,06%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7632"/>
              </p:ext>
            </p:extLst>
          </p:nvPr>
        </p:nvGraphicFramePr>
        <p:xfrm>
          <a:off x="392528" y="4153036"/>
          <a:ext cx="11280027" cy="1858743"/>
        </p:xfrm>
        <a:graphic>
          <a:graphicData uri="http://schemas.openxmlformats.org/drawingml/2006/table">
            <a:tbl>
              <a:tblPr/>
              <a:tblGrid>
                <a:gridCol w="251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9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xmlns="" val="277746363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002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5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9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измерения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года, предшествующего отчетному периоду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-8,06%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BC&quot; g=&quot;BC&quot; b=&quot;BC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esiZHXPp6bUb99Gd4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R5PH3TR7trUK1ffb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ywOUhj9VK8oqCB.Su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dWiGkDo9vUx5XSgex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31Z6zfKVEcIxb3A6.U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K0zytRzmdeW2F1_QAV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KNSTu3JFb94lsyuQLW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mxPbJPD3fLu4460CyHG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ejWDFI8mfza_wURPs3G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34vkPLletJvdJRfRDzq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0W5RjjwkdWwjRc0sO4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lShXw8.jLNC_4BXZIL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06y4.Ad30Bs2LEcXTj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75CDEZhRRWL6fT2rIdK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t3d69.Kr_ldGB9WFd8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_FLR6VqGHsSemETmcqy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dtQN.ta7BKnXBDrxU8h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cHgLcw3ie0r.fzGLvjw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HmcvmIakyHv6zu1ZVM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Wsa.IBIxJ_2xswy1tOl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2qIs6UdTypjWRaxJND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6PQemq9ynIOHQ_Uxacj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qEfKG.Pem8zEunV0HT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pQU.LN4NYuJhfouUg16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n5UCaaWgf0iMcz3xmE7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XtqlhOZ4F5KtI3xwNT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_fj_yZEDuVCIsJz0PW8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DhaKWc.Ojdq7DtOM9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RG Palette">
      <a:dk1>
        <a:sysClr val="windowText" lastClr="000000"/>
      </a:dk1>
      <a:lt1>
        <a:sysClr val="window" lastClr="FFFFFF"/>
      </a:lt1>
      <a:dk2>
        <a:srgbClr val="EE7D11"/>
      </a:dk2>
      <a:lt2>
        <a:srgbClr val="F5C77B"/>
      </a:lt2>
      <a:accent1>
        <a:srgbClr val="757477"/>
      </a:accent1>
      <a:accent2>
        <a:srgbClr val="BFBFBF"/>
      </a:accent2>
      <a:accent3>
        <a:srgbClr val="E2E2E2"/>
      </a:accent3>
      <a:accent4>
        <a:srgbClr val="3F547F"/>
      </a:accent4>
      <a:accent5>
        <a:srgbClr val="C22326"/>
      </a:accent5>
      <a:accent6>
        <a:srgbClr val="BCDD5A"/>
      </a:accent6>
      <a:hlink>
        <a:srgbClr val="0000FF"/>
      </a:hlink>
      <a:folHlink>
        <a:srgbClr val="800080"/>
      </a:folHlink>
    </a:clrScheme>
    <a:fontScheme name="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0" ma:contentTypeDescription="Создание документа." ma:contentTypeScope="" ma:versionID="9de2291b5e6623785806e3f64a01eb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37EC3-40D3-4C8E-B92A-61C80E82514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B64FD01-9D84-43D1-8584-8C0CACBE7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D4261-0DD1-447A-BF52-FFBA20D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5354</TotalTime>
  <Words>2341</Words>
  <Application>Microsoft Office PowerPoint</Application>
  <PresentationFormat>Широкоэкранный</PresentationFormat>
  <Paragraphs>754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(Основной текст)</vt:lpstr>
      <vt:lpstr>Calibri</vt:lpstr>
      <vt:lpstr>Montserrat</vt:lpstr>
      <vt:lpstr>Open Sans</vt:lpstr>
      <vt:lpstr>Times New Roman</vt:lpstr>
      <vt:lpstr>Wingdings</vt:lpstr>
      <vt:lpstr>Blank</vt:lpstr>
      <vt:lpstr>ERG</vt:lpstr>
      <vt:lpstr>Слайд think-cell</vt:lpstr>
      <vt:lpstr>Презентация PowerPoint</vt:lpstr>
      <vt:lpstr>Общая информация</vt:lpstr>
      <vt:lpstr>Информация об исполнении утвержденной инвестиционной программы за 2025 год</vt:lpstr>
      <vt:lpstr>Информация об исполнении утвержденной инвестиционной программы за 2025 год (продолжение)</vt:lpstr>
      <vt:lpstr>Информация о постатейном исполнении утвержденной тарифной сметы по итогам 2025 года</vt:lpstr>
      <vt:lpstr>Информация о постатейном исполнении утвержденной тарифной сметы по итогам 2025 года</vt:lpstr>
      <vt:lpstr>Информация о постатейном исполнении утвержденной тарифной сметы по итогам 2025 года</vt:lpstr>
      <vt:lpstr>Информация о постатейном исполнении утвержденной тарифной сметы по итогам 2025 года</vt:lpstr>
      <vt:lpstr>Информация о соблюдении показателей качества и надежности регулируемых услуг; о достижении показателей эффективности деятельности АО «Алюминий Казахстана»</vt:lpstr>
      <vt:lpstr>Информация об основных финансово-экономических показателях деятельности АО «Алюминий Казахстана» по регулируемой деятельности (производство тепловой энергии)</vt:lpstr>
      <vt:lpstr>Информация об объемах предоставленных регулируемых услуг</vt:lpstr>
      <vt:lpstr>Информация о проводимой работе с потребителями регулируемых услуг</vt:lpstr>
      <vt:lpstr>Презентация PowerPoint</vt:lpstr>
      <vt:lpstr>Информация о перспективах деятельности (планы развития), в том числе возможных изменениях тарифов</vt:lpstr>
      <vt:lpstr>Информация об оказываемых услугах подъездных путей (малая мощность) по итогам 2025 года</vt:lpstr>
      <vt:lpstr>Презентация PowerPoint</vt:lpstr>
    </vt:vector>
  </TitlesOfParts>
  <Company>ENRC Marketing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Valentina Moleva</dc:creator>
  <cp:lastModifiedBy>Anuar Bimaganov</cp:lastModifiedBy>
  <cp:revision>280</cp:revision>
  <cp:lastPrinted>2016-09-02T06:24:06Z</cp:lastPrinted>
  <dcterms:created xsi:type="dcterms:W3CDTF">2016-09-22T11:35:24Z</dcterms:created>
  <dcterms:modified xsi:type="dcterms:W3CDTF">2026-04-17T04:52:56Z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